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1"/>
  </p:notesMasterIdLst>
  <p:sldIdLst>
    <p:sldId id="256" r:id="rId2"/>
    <p:sldId id="257" r:id="rId3"/>
    <p:sldId id="258" r:id="rId4"/>
    <p:sldId id="261" r:id="rId5"/>
    <p:sldId id="260" r:id="rId6"/>
    <p:sldId id="259" r:id="rId7"/>
    <p:sldId id="262" r:id="rId8"/>
    <p:sldId id="332" r:id="rId9"/>
    <p:sldId id="330" r:id="rId10"/>
    <p:sldId id="333" r:id="rId11"/>
    <p:sldId id="341" r:id="rId12"/>
    <p:sldId id="345" r:id="rId13"/>
    <p:sldId id="338" r:id="rId14"/>
    <p:sldId id="336" r:id="rId15"/>
    <p:sldId id="343" r:id="rId16"/>
    <p:sldId id="337" r:id="rId17"/>
    <p:sldId id="342" r:id="rId18"/>
    <p:sldId id="308" r:id="rId19"/>
    <p:sldId id="34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63" d="100"/>
          <a:sy n="63" d="100"/>
        </p:scale>
        <p:origin x="2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C84B4-83C8-45BA-8E3C-8233A42A673C}" type="doc">
      <dgm:prSet loTypeId="urn:microsoft.com/office/officeart/2005/8/layout/arrow2" loCatId="process" qsTypeId="urn:microsoft.com/office/officeart/2005/8/quickstyle/simple1" qsCatId="simple" csTypeId="urn:microsoft.com/office/officeart/2005/8/colors/accent1_2" csCatId="accent1" phldr="1"/>
      <dgm:spPr/>
    </dgm:pt>
    <dgm:pt modelId="{4517AF1E-187C-4C08-A364-0D04685FA3F9}">
      <dgm:prSet phldrT="[テキスト]" custT="1"/>
      <dgm:spPr/>
      <dgm:t>
        <a:bodyPr/>
        <a:lstStyle/>
        <a:p>
          <a:r>
            <a:rPr kumimoji="1" lang="ja-JP" altLang="en-US" sz="1800" dirty="0">
              <a:latin typeface="UD デジタル 教科書体 NP-R" panose="02020400000000000000" pitchFamily="18" charset="-128"/>
              <a:ea typeface="UD デジタル 教科書体 NP-R" panose="02020400000000000000" pitchFamily="18" charset="-128"/>
            </a:rPr>
            <a:t>・学内申込み</a:t>
          </a:r>
          <a:endParaRPr kumimoji="1" lang="en-US" altLang="ja-JP" sz="1800" dirty="0">
            <a:latin typeface="UD デジタル 教科書体 NP-R" panose="02020400000000000000" pitchFamily="18" charset="-128"/>
            <a:ea typeface="UD デジタル 教科書体 NP-R" panose="02020400000000000000" pitchFamily="18" charset="-128"/>
          </a:endParaRPr>
        </a:p>
        <a:p>
          <a:r>
            <a:rPr kumimoji="1" lang="ja-JP" altLang="en-US" sz="1800" dirty="0">
              <a:latin typeface="UD デジタル 教科書体 NP-R" panose="02020400000000000000" pitchFamily="18" charset="-128"/>
              <a:ea typeface="UD デジタル 教科書体 NP-R" panose="02020400000000000000" pitchFamily="18" charset="-128"/>
            </a:rPr>
            <a:t>・合否発表</a:t>
          </a:r>
        </a:p>
      </dgm:t>
    </dgm:pt>
    <dgm:pt modelId="{91D6AAB7-E6BA-4DBA-A582-398D809E46A5}" type="parTrans" cxnId="{D18094CF-B4F4-42B3-8A47-C8A46464B5D8}">
      <dgm:prSet/>
      <dgm:spPr/>
      <dgm:t>
        <a:bodyPr/>
        <a:lstStyle/>
        <a:p>
          <a:endParaRPr kumimoji="1" lang="ja-JP" altLang="en-US"/>
        </a:p>
      </dgm:t>
    </dgm:pt>
    <dgm:pt modelId="{AF7BD7C1-869C-4892-95B8-902C843DFDA5}" type="sibTrans" cxnId="{D18094CF-B4F4-42B3-8A47-C8A46464B5D8}">
      <dgm:prSet/>
      <dgm:spPr/>
      <dgm:t>
        <a:bodyPr/>
        <a:lstStyle/>
        <a:p>
          <a:endParaRPr kumimoji="1" lang="ja-JP" altLang="en-US"/>
        </a:p>
      </dgm:t>
    </dgm:pt>
    <dgm:pt modelId="{738D0D55-C70E-4EBD-A9DA-066A7327232B}">
      <dgm:prSet phldrT="[テキスト]" custT="1"/>
      <dgm:spPr/>
      <dgm:t>
        <a:bodyPr/>
        <a:lstStyle/>
        <a:p>
          <a:r>
            <a:rPr kumimoji="1" lang="ja-JP" altLang="en-US" sz="2000" dirty="0">
              <a:latin typeface="UD デジタル 教科書体 NP-R" panose="02020400000000000000" pitchFamily="18" charset="-128"/>
              <a:ea typeface="UD デジタル 教科書体 NP-R" panose="02020400000000000000" pitchFamily="18" charset="-128"/>
            </a:rPr>
            <a:t>・事前研修</a:t>
          </a:r>
          <a:endParaRPr kumimoji="1" lang="en-US" altLang="ja-JP" sz="2000" dirty="0">
            <a:latin typeface="UD デジタル 教科書体 NP-R" panose="02020400000000000000" pitchFamily="18" charset="-128"/>
            <a:ea typeface="UD デジタル 教科書体 NP-R" panose="02020400000000000000" pitchFamily="18" charset="-128"/>
          </a:endParaRPr>
        </a:p>
        <a:p>
          <a:r>
            <a:rPr kumimoji="1" lang="ja-JP" altLang="en-US" sz="2000" dirty="0">
              <a:latin typeface="UD デジタル 教科書体 NP-R" panose="02020400000000000000" pitchFamily="18" charset="-128"/>
              <a:ea typeface="UD デジタル 教科書体 NP-R" panose="02020400000000000000" pitchFamily="18" charset="-128"/>
            </a:rPr>
            <a:t>・</a:t>
          </a:r>
          <a:r>
            <a:rPr kumimoji="1" lang="en-US" altLang="ja-JP" sz="2000" dirty="0">
              <a:latin typeface="UD デジタル 教科書体 NP-R" panose="02020400000000000000" pitchFamily="18" charset="-128"/>
              <a:ea typeface="UD デジタル 教科書体 NP-R" panose="02020400000000000000" pitchFamily="18" charset="-128"/>
            </a:rPr>
            <a:t>VISA</a:t>
          </a:r>
          <a:r>
            <a:rPr kumimoji="1" lang="ja-JP" altLang="en-US" sz="2000" dirty="0">
              <a:latin typeface="UD デジタル 教科書体 NP-R" panose="02020400000000000000" pitchFamily="18" charset="-128"/>
              <a:ea typeface="UD デジタル 教科書体 NP-R" panose="02020400000000000000" pitchFamily="18" charset="-128"/>
            </a:rPr>
            <a:t>取得</a:t>
          </a:r>
        </a:p>
      </dgm:t>
    </dgm:pt>
    <dgm:pt modelId="{EB4A8944-189C-449B-BAC9-AC67514412F1}" type="parTrans" cxnId="{CD993524-FC5A-4B39-802F-7D9956EB6D51}">
      <dgm:prSet/>
      <dgm:spPr/>
      <dgm:t>
        <a:bodyPr/>
        <a:lstStyle/>
        <a:p>
          <a:endParaRPr kumimoji="1" lang="ja-JP" altLang="en-US"/>
        </a:p>
      </dgm:t>
    </dgm:pt>
    <dgm:pt modelId="{E6972196-FB52-442C-9449-6E5877880019}" type="sibTrans" cxnId="{CD993524-FC5A-4B39-802F-7D9956EB6D51}">
      <dgm:prSet/>
      <dgm:spPr/>
      <dgm:t>
        <a:bodyPr/>
        <a:lstStyle/>
        <a:p>
          <a:endParaRPr kumimoji="1" lang="ja-JP" altLang="en-US"/>
        </a:p>
      </dgm:t>
    </dgm:pt>
    <dgm:pt modelId="{CEBED3CE-DF30-4200-84EB-45CE82D5354F}">
      <dgm:prSet phldrT="[テキスト]" custT="1"/>
      <dgm:spPr/>
      <dgm:t>
        <a:bodyPr/>
        <a:lstStyle/>
        <a:p>
          <a:r>
            <a:rPr kumimoji="1" lang="ja-JP" altLang="en-US" sz="2000" dirty="0">
              <a:latin typeface="UD デジタル 教科書体 NP-R" panose="02020400000000000000" pitchFamily="18" charset="-128"/>
              <a:ea typeface="UD デジタル 教科書体 NP-R" panose="02020400000000000000" pitchFamily="18" charset="-128"/>
            </a:rPr>
            <a:t>事後研修</a:t>
          </a:r>
          <a:endParaRPr kumimoji="1" lang="ja-JP" altLang="en-US" sz="2000" dirty="0"/>
        </a:p>
      </dgm:t>
    </dgm:pt>
    <dgm:pt modelId="{170385CB-1656-4084-8271-B44115942C4C}" type="parTrans" cxnId="{75B38630-85B5-43CC-869B-C3B23DD65741}">
      <dgm:prSet/>
      <dgm:spPr/>
      <dgm:t>
        <a:bodyPr/>
        <a:lstStyle/>
        <a:p>
          <a:endParaRPr kumimoji="1" lang="ja-JP" altLang="en-US"/>
        </a:p>
      </dgm:t>
    </dgm:pt>
    <dgm:pt modelId="{F28FFDD5-9709-4453-8CAF-6BC00AE0A3AF}" type="sibTrans" cxnId="{75B38630-85B5-43CC-869B-C3B23DD65741}">
      <dgm:prSet/>
      <dgm:spPr/>
      <dgm:t>
        <a:bodyPr/>
        <a:lstStyle/>
        <a:p>
          <a:endParaRPr kumimoji="1" lang="ja-JP" altLang="en-US"/>
        </a:p>
      </dgm:t>
    </dgm:pt>
    <dgm:pt modelId="{51440DEE-C323-4C1B-BE6C-30AFB55F4030}">
      <dgm:prSet phldrT="[テキスト]" custT="1"/>
      <dgm:spPr/>
      <dgm:t>
        <a:bodyPr/>
        <a:lstStyle/>
        <a:p>
          <a:r>
            <a:rPr kumimoji="1" lang="ja-JP" altLang="en-US" sz="3200" dirty="0">
              <a:solidFill>
                <a:schemeClr val="accent1"/>
              </a:solidFill>
              <a:latin typeface="UD デジタル 教科書体 NP-R" panose="02020400000000000000" pitchFamily="18" charset="-128"/>
              <a:ea typeface="UD デジタル 教科書体 NP-R" panose="02020400000000000000" pitchFamily="18" charset="-128"/>
            </a:rPr>
            <a:t>短期留学</a:t>
          </a:r>
        </a:p>
      </dgm:t>
    </dgm:pt>
    <dgm:pt modelId="{51BB59B1-9948-45BC-858B-1B89B4F79141}" type="parTrans" cxnId="{C5E99328-883D-4E82-8763-F583A0C2D354}">
      <dgm:prSet/>
      <dgm:spPr/>
      <dgm:t>
        <a:bodyPr/>
        <a:lstStyle/>
        <a:p>
          <a:endParaRPr kumimoji="1" lang="ja-JP" altLang="en-US"/>
        </a:p>
      </dgm:t>
    </dgm:pt>
    <dgm:pt modelId="{7D3BC2EB-0EFA-40BB-B596-3BBD58918A36}" type="sibTrans" cxnId="{C5E99328-883D-4E82-8763-F583A0C2D354}">
      <dgm:prSet/>
      <dgm:spPr/>
      <dgm:t>
        <a:bodyPr/>
        <a:lstStyle/>
        <a:p>
          <a:endParaRPr kumimoji="1" lang="ja-JP" altLang="en-US"/>
        </a:p>
      </dgm:t>
    </dgm:pt>
    <dgm:pt modelId="{A4AB328A-79CC-44A7-8CE6-EDC6E1B12762}" type="pres">
      <dgm:prSet presAssocID="{433C84B4-83C8-45BA-8E3C-8233A42A673C}" presName="arrowDiagram" presStyleCnt="0">
        <dgm:presLayoutVars>
          <dgm:chMax val="5"/>
          <dgm:dir/>
          <dgm:resizeHandles val="exact"/>
        </dgm:presLayoutVars>
      </dgm:prSet>
      <dgm:spPr/>
    </dgm:pt>
    <dgm:pt modelId="{EC8A6FEE-A090-4047-9C94-58A65B2502CA}" type="pres">
      <dgm:prSet presAssocID="{433C84B4-83C8-45BA-8E3C-8233A42A673C}" presName="arrow" presStyleLbl="bgShp" presStyleIdx="0" presStyleCnt="1" custLinFactNeighborX="17079" custLinFactNeighborY="21696"/>
      <dgm:spPr/>
    </dgm:pt>
    <dgm:pt modelId="{D22A9A02-4CE9-4493-A149-E6DB5F4FDED2}" type="pres">
      <dgm:prSet presAssocID="{433C84B4-83C8-45BA-8E3C-8233A42A673C}" presName="arrowDiagram4" presStyleCnt="0"/>
      <dgm:spPr/>
    </dgm:pt>
    <dgm:pt modelId="{DF1C3F30-233A-46CC-9F0C-B6C1AA689F63}" type="pres">
      <dgm:prSet presAssocID="{4517AF1E-187C-4C08-A364-0D04685FA3F9}" presName="bullet4a" presStyleLbl="node1" presStyleIdx="0" presStyleCnt="4"/>
      <dgm:spPr/>
    </dgm:pt>
    <dgm:pt modelId="{E48C94F8-448E-469F-9168-A7AD3768D740}" type="pres">
      <dgm:prSet presAssocID="{4517AF1E-187C-4C08-A364-0D04685FA3F9}" presName="textBox4a" presStyleLbl="revTx" presStyleIdx="0" presStyleCnt="4" custScaleX="164312" custLinFactNeighborX="16921" custLinFactNeighborY="14243">
        <dgm:presLayoutVars>
          <dgm:bulletEnabled val="1"/>
        </dgm:presLayoutVars>
      </dgm:prSet>
      <dgm:spPr/>
    </dgm:pt>
    <dgm:pt modelId="{4B027757-2B17-4EEB-8C76-9EA2324F1091}" type="pres">
      <dgm:prSet presAssocID="{738D0D55-C70E-4EBD-A9DA-066A7327232B}" presName="bullet4b" presStyleLbl="node1" presStyleIdx="1" presStyleCnt="4"/>
      <dgm:spPr/>
    </dgm:pt>
    <dgm:pt modelId="{02B18173-FECA-4B8B-A2B5-092BC8D7BDEB}" type="pres">
      <dgm:prSet presAssocID="{738D0D55-C70E-4EBD-A9DA-066A7327232B}" presName="textBox4b" presStyleLbl="revTx" presStyleIdx="1" presStyleCnt="4" custScaleX="131071" custLinFactNeighborX="545" custLinFactNeighborY="2405">
        <dgm:presLayoutVars>
          <dgm:bulletEnabled val="1"/>
        </dgm:presLayoutVars>
      </dgm:prSet>
      <dgm:spPr/>
    </dgm:pt>
    <dgm:pt modelId="{9C6D0D60-B5F4-4851-B23D-6D3EFBFB2F2C}" type="pres">
      <dgm:prSet presAssocID="{51440DEE-C323-4C1B-BE6C-30AFB55F4030}" presName="bullet4c" presStyleLbl="node1" presStyleIdx="2" presStyleCnt="4"/>
      <dgm:spPr/>
    </dgm:pt>
    <dgm:pt modelId="{83F45045-DBC1-4A66-8227-1331DD2F8DBF}" type="pres">
      <dgm:prSet presAssocID="{51440DEE-C323-4C1B-BE6C-30AFB55F4030}" presName="textBox4c" presStyleLbl="revTx" presStyleIdx="2" presStyleCnt="4" custScaleX="186008" custLinFactNeighborX="34135" custLinFactNeighborY="12977">
        <dgm:presLayoutVars>
          <dgm:bulletEnabled val="1"/>
        </dgm:presLayoutVars>
      </dgm:prSet>
      <dgm:spPr/>
    </dgm:pt>
    <dgm:pt modelId="{F25FAD77-AC60-4D12-BD2C-617A845C6EAA}" type="pres">
      <dgm:prSet presAssocID="{CEBED3CE-DF30-4200-84EB-45CE82D5354F}" presName="bullet4d" presStyleLbl="node1" presStyleIdx="3" presStyleCnt="4"/>
      <dgm:spPr/>
    </dgm:pt>
    <dgm:pt modelId="{9271F24F-7B5A-4C60-B419-F4229625D493}" type="pres">
      <dgm:prSet presAssocID="{CEBED3CE-DF30-4200-84EB-45CE82D5354F}" presName="textBox4d" presStyleLbl="revTx" presStyleIdx="3" presStyleCnt="4" custScaleX="131071" custLinFactNeighborX="12885" custLinFactNeighborY="1270">
        <dgm:presLayoutVars>
          <dgm:bulletEnabled val="1"/>
        </dgm:presLayoutVars>
      </dgm:prSet>
      <dgm:spPr/>
    </dgm:pt>
  </dgm:ptLst>
  <dgm:cxnLst>
    <dgm:cxn modelId="{CD993524-FC5A-4B39-802F-7D9956EB6D51}" srcId="{433C84B4-83C8-45BA-8E3C-8233A42A673C}" destId="{738D0D55-C70E-4EBD-A9DA-066A7327232B}" srcOrd="1" destOrd="0" parTransId="{EB4A8944-189C-449B-BAC9-AC67514412F1}" sibTransId="{E6972196-FB52-442C-9449-6E5877880019}"/>
    <dgm:cxn modelId="{C5E99328-883D-4E82-8763-F583A0C2D354}" srcId="{433C84B4-83C8-45BA-8E3C-8233A42A673C}" destId="{51440DEE-C323-4C1B-BE6C-30AFB55F4030}" srcOrd="2" destOrd="0" parTransId="{51BB59B1-9948-45BC-858B-1B89B4F79141}" sibTransId="{7D3BC2EB-0EFA-40BB-B596-3BBD58918A36}"/>
    <dgm:cxn modelId="{75B38630-85B5-43CC-869B-C3B23DD65741}" srcId="{433C84B4-83C8-45BA-8E3C-8233A42A673C}" destId="{CEBED3CE-DF30-4200-84EB-45CE82D5354F}" srcOrd="3" destOrd="0" parTransId="{170385CB-1656-4084-8271-B44115942C4C}" sibTransId="{F28FFDD5-9709-4453-8CAF-6BC00AE0A3AF}"/>
    <dgm:cxn modelId="{CF823F67-4D52-4F19-8225-5963B0F1BAF7}" type="presOf" srcId="{738D0D55-C70E-4EBD-A9DA-066A7327232B}" destId="{02B18173-FECA-4B8B-A2B5-092BC8D7BDEB}" srcOrd="0" destOrd="0" presId="urn:microsoft.com/office/officeart/2005/8/layout/arrow2"/>
    <dgm:cxn modelId="{1F523A68-3886-40D0-BD5A-BB1F12FE8DB3}" type="presOf" srcId="{433C84B4-83C8-45BA-8E3C-8233A42A673C}" destId="{A4AB328A-79CC-44A7-8CE6-EDC6E1B12762}" srcOrd="0" destOrd="0" presId="urn:microsoft.com/office/officeart/2005/8/layout/arrow2"/>
    <dgm:cxn modelId="{9EF95649-DF05-44A7-B8E4-4AD3ED2BB25E}" type="presOf" srcId="{4517AF1E-187C-4C08-A364-0D04685FA3F9}" destId="{E48C94F8-448E-469F-9168-A7AD3768D740}" srcOrd="0" destOrd="0" presId="urn:microsoft.com/office/officeart/2005/8/layout/arrow2"/>
    <dgm:cxn modelId="{E3C3A8AB-BAE5-40DE-988D-209D00B7D318}" type="presOf" srcId="{51440DEE-C323-4C1B-BE6C-30AFB55F4030}" destId="{83F45045-DBC1-4A66-8227-1331DD2F8DBF}" srcOrd="0" destOrd="0" presId="urn:microsoft.com/office/officeart/2005/8/layout/arrow2"/>
    <dgm:cxn modelId="{D18094CF-B4F4-42B3-8A47-C8A46464B5D8}" srcId="{433C84B4-83C8-45BA-8E3C-8233A42A673C}" destId="{4517AF1E-187C-4C08-A364-0D04685FA3F9}" srcOrd="0" destOrd="0" parTransId="{91D6AAB7-E6BA-4DBA-A582-398D809E46A5}" sibTransId="{AF7BD7C1-869C-4892-95B8-902C843DFDA5}"/>
    <dgm:cxn modelId="{A15817F0-B3CF-4F19-8CA7-275789215D27}" type="presOf" srcId="{CEBED3CE-DF30-4200-84EB-45CE82D5354F}" destId="{9271F24F-7B5A-4C60-B419-F4229625D493}" srcOrd="0" destOrd="0" presId="urn:microsoft.com/office/officeart/2005/8/layout/arrow2"/>
    <dgm:cxn modelId="{5FCC4584-668C-4DAE-9500-CC883B257F26}" type="presParOf" srcId="{A4AB328A-79CC-44A7-8CE6-EDC6E1B12762}" destId="{EC8A6FEE-A090-4047-9C94-58A65B2502CA}" srcOrd="0" destOrd="0" presId="urn:microsoft.com/office/officeart/2005/8/layout/arrow2"/>
    <dgm:cxn modelId="{FADBFBD0-4A9D-4D49-986C-50E1DA3D0B14}" type="presParOf" srcId="{A4AB328A-79CC-44A7-8CE6-EDC6E1B12762}" destId="{D22A9A02-4CE9-4493-A149-E6DB5F4FDED2}" srcOrd="1" destOrd="0" presId="urn:microsoft.com/office/officeart/2005/8/layout/arrow2"/>
    <dgm:cxn modelId="{1B861D64-EA5D-4430-B8C6-A4B7204A212F}" type="presParOf" srcId="{D22A9A02-4CE9-4493-A149-E6DB5F4FDED2}" destId="{DF1C3F30-233A-46CC-9F0C-B6C1AA689F63}" srcOrd="0" destOrd="0" presId="urn:microsoft.com/office/officeart/2005/8/layout/arrow2"/>
    <dgm:cxn modelId="{B523FFB4-EBFD-4855-900E-7EB4E7834361}" type="presParOf" srcId="{D22A9A02-4CE9-4493-A149-E6DB5F4FDED2}" destId="{E48C94F8-448E-469F-9168-A7AD3768D740}" srcOrd="1" destOrd="0" presId="urn:microsoft.com/office/officeart/2005/8/layout/arrow2"/>
    <dgm:cxn modelId="{191535FC-B3B8-4FAC-B9F4-C9D5C68230AA}" type="presParOf" srcId="{D22A9A02-4CE9-4493-A149-E6DB5F4FDED2}" destId="{4B027757-2B17-4EEB-8C76-9EA2324F1091}" srcOrd="2" destOrd="0" presId="urn:microsoft.com/office/officeart/2005/8/layout/arrow2"/>
    <dgm:cxn modelId="{A00D6D6E-92CC-4FC2-8DD3-F5691C081870}" type="presParOf" srcId="{D22A9A02-4CE9-4493-A149-E6DB5F4FDED2}" destId="{02B18173-FECA-4B8B-A2B5-092BC8D7BDEB}" srcOrd="3" destOrd="0" presId="urn:microsoft.com/office/officeart/2005/8/layout/arrow2"/>
    <dgm:cxn modelId="{DCE18417-9F57-4817-933F-F3385B8B41B6}" type="presParOf" srcId="{D22A9A02-4CE9-4493-A149-E6DB5F4FDED2}" destId="{9C6D0D60-B5F4-4851-B23D-6D3EFBFB2F2C}" srcOrd="4" destOrd="0" presId="urn:microsoft.com/office/officeart/2005/8/layout/arrow2"/>
    <dgm:cxn modelId="{9A31B1FA-E8DB-4BC7-A6CF-33E7AAE1B93A}" type="presParOf" srcId="{D22A9A02-4CE9-4493-A149-E6DB5F4FDED2}" destId="{83F45045-DBC1-4A66-8227-1331DD2F8DBF}" srcOrd="5" destOrd="0" presId="urn:microsoft.com/office/officeart/2005/8/layout/arrow2"/>
    <dgm:cxn modelId="{1156DAEF-E319-4E2D-A52A-922DEE8F029D}" type="presParOf" srcId="{D22A9A02-4CE9-4493-A149-E6DB5F4FDED2}" destId="{F25FAD77-AC60-4D12-BD2C-617A845C6EAA}" srcOrd="6" destOrd="0" presId="urn:microsoft.com/office/officeart/2005/8/layout/arrow2"/>
    <dgm:cxn modelId="{81C0C5E0-FB3E-4BDC-A169-A8CD2D756442}" type="presParOf" srcId="{D22A9A02-4CE9-4493-A149-E6DB5F4FDED2}" destId="{9271F24F-7B5A-4C60-B419-F4229625D493}"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A6FEE-A090-4047-9C94-58A65B2502CA}">
      <dsp:nvSpPr>
        <dsp:cNvPr id="0" name=""/>
        <dsp:cNvSpPr/>
      </dsp:nvSpPr>
      <dsp:spPr>
        <a:xfrm>
          <a:off x="0" y="254000"/>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C3F30-233A-46CC-9F0C-B6C1AA689F63}">
      <dsp:nvSpPr>
        <dsp:cNvPr id="0" name=""/>
        <dsp:cNvSpPr/>
      </dsp:nvSpPr>
      <dsp:spPr>
        <a:xfrm>
          <a:off x="600456" y="2960116"/>
          <a:ext cx="140208" cy="1402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C94F8-448E-469F-9168-A7AD3768D740}">
      <dsp:nvSpPr>
        <dsp:cNvPr id="0" name=""/>
        <dsp:cNvSpPr/>
      </dsp:nvSpPr>
      <dsp:spPr>
        <a:xfrm>
          <a:off x="511747" y="3157220"/>
          <a:ext cx="1712814"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marL="0" lvl="0" indent="0" algn="l" defTabSz="800100">
            <a:lnSpc>
              <a:spcPct val="90000"/>
            </a:lnSpc>
            <a:spcBef>
              <a:spcPct val="0"/>
            </a:spcBef>
            <a:spcAft>
              <a:spcPct val="35000"/>
            </a:spcAft>
            <a:buNone/>
          </a:pPr>
          <a:r>
            <a:rPr kumimoji="1" lang="ja-JP" altLang="en-US" sz="1800" kern="1200" dirty="0">
              <a:latin typeface="UD デジタル 教科書体 NP-R" panose="02020400000000000000" pitchFamily="18" charset="-128"/>
              <a:ea typeface="UD デジタル 教科書体 NP-R" panose="02020400000000000000" pitchFamily="18" charset="-128"/>
            </a:rPr>
            <a:t>・学内申込み</a:t>
          </a:r>
          <a:endParaRPr kumimoji="1" lang="en-US" altLang="ja-JP" sz="1800" kern="1200" dirty="0">
            <a:latin typeface="UD デジタル 教科書体 NP-R" panose="02020400000000000000" pitchFamily="18" charset="-128"/>
            <a:ea typeface="UD デジタル 教科書体 NP-R" panose="02020400000000000000" pitchFamily="18" charset="-128"/>
          </a:endParaRPr>
        </a:p>
        <a:p>
          <a:pPr marL="0" lvl="0" indent="0" algn="l" defTabSz="800100">
            <a:lnSpc>
              <a:spcPct val="90000"/>
            </a:lnSpc>
            <a:spcBef>
              <a:spcPct val="0"/>
            </a:spcBef>
            <a:spcAft>
              <a:spcPct val="35000"/>
            </a:spcAft>
            <a:buNone/>
          </a:pPr>
          <a:r>
            <a:rPr kumimoji="1" lang="ja-JP" altLang="en-US" sz="1800" kern="1200" dirty="0">
              <a:latin typeface="UD デジタル 教科書体 NP-R" panose="02020400000000000000" pitchFamily="18" charset="-128"/>
              <a:ea typeface="UD デジタル 教科書体 NP-R" panose="02020400000000000000" pitchFamily="18" charset="-128"/>
            </a:rPr>
            <a:t>・合否発表</a:t>
          </a:r>
        </a:p>
      </dsp:txBody>
      <dsp:txXfrm>
        <a:off x="511747" y="3157220"/>
        <a:ext cx="1712814" cy="906780"/>
      </dsp:txXfrm>
    </dsp:sp>
    <dsp:sp modelId="{4B027757-2B17-4EEB-8C76-9EA2324F1091}">
      <dsp:nvSpPr>
        <dsp:cNvPr id="0" name=""/>
        <dsp:cNvSpPr/>
      </dsp:nvSpPr>
      <dsp:spPr>
        <a:xfrm>
          <a:off x="1591056" y="2073909"/>
          <a:ext cx="243840" cy="243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18173-FECA-4B8B-A2B5-092BC8D7BDEB}">
      <dsp:nvSpPr>
        <dsp:cNvPr id="0" name=""/>
        <dsp:cNvSpPr/>
      </dsp:nvSpPr>
      <dsp:spPr>
        <a:xfrm>
          <a:off x="1521073" y="2237705"/>
          <a:ext cx="1677918" cy="174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06" tIns="0" rIns="0" bIns="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UD デジタル 教科書体 NP-R" panose="02020400000000000000" pitchFamily="18" charset="-128"/>
              <a:ea typeface="UD デジタル 教科書体 NP-R" panose="02020400000000000000" pitchFamily="18" charset="-128"/>
            </a:rPr>
            <a:t>・事前研修</a:t>
          </a:r>
          <a:endParaRPr kumimoji="1" lang="en-US" altLang="ja-JP" sz="2000" kern="1200" dirty="0">
            <a:latin typeface="UD デジタル 教科書体 NP-R" panose="02020400000000000000" pitchFamily="18" charset="-128"/>
            <a:ea typeface="UD デジタル 教科書体 NP-R" panose="02020400000000000000" pitchFamily="18" charset="-128"/>
          </a:endParaRPr>
        </a:p>
        <a:p>
          <a:pPr marL="0" lvl="0" indent="0" algn="l" defTabSz="889000">
            <a:lnSpc>
              <a:spcPct val="90000"/>
            </a:lnSpc>
            <a:spcBef>
              <a:spcPct val="0"/>
            </a:spcBef>
            <a:spcAft>
              <a:spcPct val="35000"/>
            </a:spcAft>
            <a:buNone/>
          </a:pPr>
          <a:r>
            <a:rPr kumimoji="1" lang="ja-JP" altLang="en-US" sz="2000" kern="1200" dirty="0">
              <a:latin typeface="UD デジタル 教科書体 NP-R" panose="02020400000000000000" pitchFamily="18" charset="-128"/>
              <a:ea typeface="UD デジタル 教科書体 NP-R" panose="02020400000000000000" pitchFamily="18" charset="-128"/>
            </a:rPr>
            <a:t>・</a:t>
          </a:r>
          <a:r>
            <a:rPr kumimoji="1" lang="en-US" altLang="ja-JP" sz="2000" kern="1200" dirty="0">
              <a:latin typeface="UD デジタル 教科書体 NP-R" panose="02020400000000000000" pitchFamily="18" charset="-128"/>
              <a:ea typeface="UD デジタル 教科書体 NP-R" panose="02020400000000000000" pitchFamily="18" charset="-128"/>
            </a:rPr>
            <a:t>VISA</a:t>
          </a:r>
          <a:r>
            <a:rPr kumimoji="1" lang="ja-JP" altLang="en-US" sz="2000" kern="1200" dirty="0">
              <a:latin typeface="UD デジタル 教科書体 NP-R" panose="02020400000000000000" pitchFamily="18" charset="-128"/>
              <a:ea typeface="UD デジタル 教科書体 NP-R" panose="02020400000000000000" pitchFamily="18" charset="-128"/>
            </a:rPr>
            <a:t>取得</a:t>
          </a:r>
        </a:p>
      </dsp:txBody>
      <dsp:txXfrm>
        <a:off x="1521073" y="2237705"/>
        <a:ext cx="1677918" cy="1741170"/>
      </dsp:txXfrm>
    </dsp:sp>
    <dsp:sp modelId="{9C6D0D60-B5F4-4851-B23D-6D3EFBFB2F2C}">
      <dsp:nvSpPr>
        <dsp:cNvPr id="0" name=""/>
        <dsp:cNvSpPr/>
      </dsp:nvSpPr>
      <dsp:spPr>
        <a:xfrm>
          <a:off x="2855976" y="1420875"/>
          <a:ext cx="323088" cy="323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45045-DBC1-4A66-8227-1331DD2F8DBF}">
      <dsp:nvSpPr>
        <dsp:cNvPr id="0" name=""/>
        <dsp:cNvSpPr/>
      </dsp:nvSpPr>
      <dsp:spPr>
        <a:xfrm>
          <a:off x="2903982" y="1709419"/>
          <a:ext cx="2381200" cy="235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98" tIns="0" rIns="0" bIns="0" numCol="1" spcCol="1270" anchor="t" anchorCtr="0">
          <a:noAutofit/>
        </a:bodyPr>
        <a:lstStyle/>
        <a:p>
          <a:pPr marL="0" lvl="0" indent="0" algn="l" defTabSz="1422400">
            <a:lnSpc>
              <a:spcPct val="90000"/>
            </a:lnSpc>
            <a:spcBef>
              <a:spcPct val="0"/>
            </a:spcBef>
            <a:spcAft>
              <a:spcPct val="35000"/>
            </a:spcAft>
            <a:buNone/>
          </a:pPr>
          <a:r>
            <a:rPr kumimoji="1" lang="ja-JP" altLang="en-US" sz="3200" kern="1200" dirty="0">
              <a:solidFill>
                <a:schemeClr val="accent1"/>
              </a:solidFill>
              <a:latin typeface="UD デジタル 教科書体 NP-R" panose="02020400000000000000" pitchFamily="18" charset="-128"/>
              <a:ea typeface="UD デジタル 教科書体 NP-R" panose="02020400000000000000" pitchFamily="18" charset="-128"/>
            </a:rPr>
            <a:t>短期留学</a:t>
          </a:r>
        </a:p>
      </dsp:txBody>
      <dsp:txXfrm>
        <a:off x="2903982" y="1709419"/>
        <a:ext cx="2381200" cy="2354580"/>
      </dsp:txXfrm>
    </dsp:sp>
    <dsp:sp modelId="{F25FAD77-AC60-4D12-BD2C-617A845C6EAA}">
      <dsp:nvSpPr>
        <dsp:cNvPr id="0" name=""/>
        <dsp:cNvSpPr/>
      </dsp:nvSpPr>
      <dsp:spPr>
        <a:xfrm>
          <a:off x="4233672" y="988821"/>
          <a:ext cx="432816" cy="4328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1F24F-7B5A-4C60-B419-F4229625D493}">
      <dsp:nvSpPr>
        <dsp:cNvPr id="0" name=""/>
        <dsp:cNvSpPr/>
      </dsp:nvSpPr>
      <dsp:spPr>
        <a:xfrm>
          <a:off x="4416149" y="1239923"/>
          <a:ext cx="1677918" cy="2731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340" tIns="0" rIns="0" bIns="0" numCol="1" spcCol="1270" anchor="t" anchorCtr="0">
          <a:noAutofit/>
        </a:bodyPr>
        <a:lstStyle/>
        <a:p>
          <a:pPr marL="0" lvl="0" indent="0" algn="l" defTabSz="889000">
            <a:lnSpc>
              <a:spcPct val="90000"/>
            </a:lnSpc>
            <a:spcBef>
              <a:spcPct val="0"/>
            </a:spcBef>
            <a:spcAft>
              <a:spcPct val="35000"/>
            </a:spcAft>
            <a:buNone/>
          </a:pPr>
          <a:r>
            <a:rPr kumimoji="1" lang="ja-JP" altLang="en-US" sz="2000" kern="1200" dirty="0">
              <a:latin typeface="UD デジタル 教科書体 NP-R" panose="02020400000000000000" pitchFamily="18" charset="-128"/>
              <a:ea typeface="UD デジタル 教科書体 NP-R" panose="02020400000000000000" pitchFamily="18" charset="-128"/>
            </a:rPr>
            <a:t>事後研修</a:t>
          </a:r>
          <a:endParaRPr kumimoji="1" lang="ja-JP" altLang="en-US" sz="2000" kern="1200" dirty="0"/>
        </a:p>
      </dsp:txBody>
      <dsp:txXfrm>
        <a:off x="4416149" y="1239923"/>
        <a:ext cx="1677918" cy="273177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11796-5EF2-4BBD-A546-CED6E170D9F5}" type="datetimeFigureOut">
              <a:rPr kumimoji="1" lang="ja-JP" altLang="en-US" smtClean="0"/>
              <a:t>2019/5/29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D6E5E-157E-4C74-A60C-DF62056D1552}" type="slidenum">
              <a:rPr kumimoji="1" lang="ja-JP" altLang="en-US" smtClean="0"/>
              <a:t>‹#›</a:t>
            </a:fld>
            <a:endParaRPr kumimoji="1" lang="ja-JP" altLang="en-US"/>
          </a:p>
        </p:txBody>
      </p:sp>
    </p:spTree>
    <p:extLst>
      <p:ext uri="{BB962C8B-B14F-4D97-AF65-F5344CB8AC3E}">
        <p14:creationId xmlns:p14="http://schemas.microsoft.com/office/powerpoint/2010/main" val="19917636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a:t>2015/4/27</a:t>
            </a:r>
            <a:endParaRPr kumimoji="1" lang="ja-JP" altLang="en-US"/>
          </a:p>
        </p:txBody>
      </p:sp>
    </p:spTree>
    <p:extLst>
      <p:ext uri="{BB962C8B-B14F-4D97-AF65-F5344CB8AC3E}">
        <p14:creationId xmlns:p14="http://schemas.microsoft.com/office/powerpoint/2010/main" val="186621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a:t>2015/4/27</a:t>
            </a:r>
            <a:endParaRPr kumimoji="1" lang="ja-JP" altLang="en-US"/>
          </a:p>
        </p:txBody>
      </p:sp>
    </p:spTree>
    <p:extLst>
      <p:ext uri="{BB962C8B-B14F-4D97-AF65-F5344CB8AC3E}">
        <p14:creationId xmlns:p14="http://schemas.microsoft.com/office/powerpoint/2010/main" val="30380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1160EA64-D806-43AC-9DF2-F8C432F32B4C}" type="datetimeFigureOut">
              <a:rPr lang="en-US" dirty="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83436" y="3143250"/>
            <a:ext cx="4270248"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4F7D4976-E339-4826-83B7-FBD03F55ECF8}" type="datetimeFigureOut">
              <a:rPr lang="en-US" dirty="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D1BE4249-C0D0-4B06-8692-E8BB871AF643}" type="datetimeFigureOut">
              <a:rPr lang="en-US" dirty="0"/>
              <a:t>5/29/2019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5/29/2019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5/29/2019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ipo@cc.ocha.ac.jp" TargetMode="External"/><Relationship Id="rId2" Type="http://schemas.openxmlformats.org/officeDocument/2006/relationships/hyperlink" Target="mailto:haken@cc.ocha.ac.jp"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nfo-ipo@cc.ocha.ac.jp"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haken@cc.ocha.ac.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6D389-B963-4985-A25C-99688B53AC99}"/>
              </a:ext>
            </a:extLst>
          </p:cNvPr>
          <p:cNvSpPr>
            <a:spLocks noGrp="1"/>
          </p:cNvSpPr>
          <p:nvPr>
            <p:ph type="ctrTitle"/>
          </p:nvPr>
        </p:nvSpPr>
        <p:spPr/>
        <p:txBody>
          <a:bodyPr>
            <a:normAutofit/>
          </a:bodyPr>
          <a:lstStyle/>
          <a:p>
            <a:r>
              <a:rPr lang="en-US" altLang="ja-JP" dirty="0"/>
              <a:t>TECHNISCHE UNIVERSITÄT WIEN</a:t>
            </a:r>
            <a:br>
              <a:rPr lang="en-US" altLang="ja-JP" dirty="0"/>
            </a:br>
            <a:r>
              <a:rPr lang="ja-JP" altLang="en-US" dirty="0"/>
              <a:t>情報系 夏季短期研修</a:t>
            </a:r>
            <a:endParaRPr kumimoji="1" lang="ja-JP" altLang="en-US" dirty="0"/>
          </a:p>
        </p:txBody>
      </p:sp>
      <p:sp>
        <p:nvSpPr>
          <p:cNvPr id="3" name="字幕 2">
            <a:extLst>
              <a:ext uri="{FF2B5EF4-FFF2-40B4-BE49-F238E27FC236}">
                <a16:creationId xmlns:a16="http://schemas.microsoft.com/office/drawing/2014/main" id="{E0869042-BB07-4854-9A64-422A41F7E205}"/>
              </a:ext>
            </a:extLst>
          </p:cNvPr>
          <p:cNvSpPr>
            <a:spLocks noGrp="1"/>
          </p:cNvSpPr>
          <p:nvPr>
            <p:ph type="subTitle" idx="1"/>
          </p:nvPr>
        </p:nvSpPr>
        <p:spPr/>
        <p:txBody>
          <a:bodyPr/>
          <a:lstStyle/>
          <a:p>
            <a:r>
              <a:rPr kumimoji="1" lang="ja-JP" altLang="en-US" dirty="0"/>
              <a:t>国際教育センター</a:t>
            </a:r>
            <a:endParaRPr kumimoji="1" lang="en-US" altLang="ja-JP" dirty="0"/>
          </a:p>
          <a:p>
            <a:r>
              <a:rPr lang="en-US" altLang="ja-JP" dirty="0"/>
              <a:t>2019</a:t>
            </a:r>
            <a:r>
              <a:rPr lang="ja-JP" altLang="en-US" dirty="0"/>
              <a:t>年</a:t>
            </a:r>
            <a:r>
              <a:rPr lang="en-US" altLang="ja-JP" dirty="0"/>
              <a:t>5</a:t>
            </a:r>
            <a:r>
              <a:rPr lang="ja-JP" altLang="en-US" dirty="0"/>
              <a:t>月</a:t>
            </a:r>
            <a:r>
              <a:rPr lang="en-US" altLang="ja-JP" dirty="0"/>
              <a:t>30</a:t>
            </a:r>
            <a:r>
              <a:rPr lang="ja-JP" altLang="en-US" dirty="0"/>
              <a:t>日</a:t>
            </a:r>
            <a:endParaRPr kumimoji="1" lang="ja-JP" altLang="en-US" dirty="0"/>
          </a:p>
        </p:txBody>
      </p:sp>
      <p:pic>
        <p:nvPicPr>
          <p:cNvPr id="4" name="図 3">
            <a:extLst>
              <a:ext uri="{FF2B5EF4-FFF2-40B4-BE49-F238E27FC236}">
                <a16:creationId xmlns:a16="http://schemas.microsoft.com/office/drawing/2014/main" id="{D698C72A-D2B4-4371-B7B9-44976BEB39C5}"/>
              </a:ext>
            </a:extLst>
          </p:cNvPr>
          <p:cNvPicPr>
            <a:picLocks noChangeAspect="1"/>
          </p:cNvPicPr>
          <p:nvPr/>
        </p:nvPicPr>
        <p:blipFill>
          <a:blip r:embed="rId2"/>
          <a:stretch>
            <a:fillRect/>
          </a:stretch>
        </p:blipFill>
        <p:spPr>
          <a:xfrm>
            <a:off x="9282697" y="5842263"/>
            <a:ext cx="2728724" cy="841356"/>
          </a:xfrm>
          <a:prstGeom prst="rect">
            <a:avLst/>
          </a:prstGeom>
        </p:spPr>
      </p:pic>
    </p:spTree>
    <p:extLst>
      <p:ext uri="{BB962C8B-B14F-4D97-AF65-F5344CB8AC3E}">
        <p14:creationId xmlns:p14="http://schemas.microsoft.com/office/powerpoint/2010/main" val="86819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8221" y="1872086"/>
            <a:ext cx="7884368" cy="4464496"/>
          </a:xfrm>
        </p:spPr>
        <p:txBody>
          <a:bodyPr>
            <a:noAutofit/>
          </a:bodyPr>
          <a:lstStyle/>
          <a:p>
            <a:pPr>
              <a:lnSpc>
                <a:spcPct val="120000"/>
              </a:lnSpc>
            </a:pPr>
            <a:r>
              <a:rPr lang="en-US" altLang="ja-JP" sz="2400" b="1" u="sng" dirty="0">
                <a:solidFill>
                  <a:srgbClr val="FF0000"/>
                </a:solidFill>
                <a:latin typeface="UD デジタル 教科書体 NK-R" panose="02020400000000000000" pitchFamily="18" charset="-128"/>
                <a:ea typeface="UD デジタル 教科書体 NK-R" panose="02020400000000000000" pitchFamily="18" charset="-128"/>
              </a:rPr>
              <a:t>6</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月</a:t>
            </a:r>
            <a:r>
              <a:rPr lang="en-US" altLang="ja-JP" sz="2400" b="1" u="sng" dirty="0">
                <a:solidFill>
                  <a:srgbClr val="FF0000"/>
                </a:solidFill>
                <a:latin typeface="UD デジタル 教科書体 NK-R" panose="02020400000000000000" pitchFamily="18" charset="-128"/>
                <a:ea typeface="UD デジタル 教科書体 NK-R" panose="02020400000000000000" pitchFamily="18" charset="-128"/>
              </a:rPr>
              <a:t>30</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日まで</a:t>
            </a:r>
            <a:r>
              <a:rPr lang="ja-JP" altLang="en-US" sz="2400" dirty="0">
                <a:latin typeface="UD デジタル 教科書体 NK-R" panose="02020400000000000000" pitchFamily="18" charset="-128"/>
                <a:ea typeface="UD デジタル 教科書体 NK-R" panose="02020400000000000000" pitchFamily="18" charset="-128"/>
              </a:rPr>
              <a:t>に取得すること</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sz="2400" dirty="0">
                <a:latin typeface="UD デジタル 教科書体 NK-R" panose="02020400000000000000" pitchFamily="18" charset="-128"/>
                <a:ea typeface="UD デジタル 教科書体 NK-R" panose="02020400000000000000" pitchFamily="18" charset="-128"/>
              </a:rPr>
              <a:t>パスポートの有効期限は帰国日まで必要</a:t>
            </a:r>
            <a:endParaRPr lang="en-US" altLang="ja-JP" sz="2400" dirty="0">
              <a:latin typeface="UD デジタル 教科書体 NK-R" panose="02020400000000000000" pitchFamily="18" charset="-128"/>
              <a:ea typeface="UD デジタル 教科書体 NK-R" panose="02020400000000000000" pitchFamily="18" charset="-128"/>
            </a:endParaRPr>
          </a:p>
          <a:p>
            <a:pPr marL="82296" indent="0">
              <a:lnSpc>
                <a:spcPct val="120000"/>
              </a:lnSpc>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dirty="0">
                <a:solidFill>
                  <a:schemeClr val="tx2"/>
                </a:solidFill>
                <a:latin typeface="UD デジタル 教科書体 NK-R" panose="02020400000000000000" pitchFamily="18" charset="-128"/>
                <a:ea typeface="UD デジタル 教科書体 NK-R" panose="02020400000000000000" pitchFamily="18" charset="-128"/>
              </a:rPr>
              <a:t>帰国日までに切れる場合も取得</a:t>
            </a:r>
            <a:r>
              <a:rPr lang="ja-JP" altLang="en-US" sz="2400" dirty="0">
                <a:latin typeface="UD デジタル 教科書体 NK-R" panose="02020400000000000000" pitchFamily="18" charset="-128"/>
                <a:ea typeface="UD デジタル 教科書体 NK-R" panose="02020400000000000000" pitchFamily="18" charset="-128"/>
              </a:rPr>
              <a:t>必須！</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sz="2400" dirty="0">
                <a:latin typeface="UD デジタル 教科書体 NK-R" panose="02020400000000000000" pitchFamily="18" charset="-128"/>
                <a:ea typeface="UD デジタル 教科書体 NK-R" panose="02020400000000000000" pitchFamily="18" charset="-128"/>
              </a:rPr>
              <a:t>申請～取得まで、約</a:t>
            </a: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週間</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sz="2400" dirty="0">
                <a:latin typeface="UD デジタル 教科書体 NK-R" panose="02020400000000000000" pitchFamily="18" charset="-128"/>
                <a:ea typeface="UD デジタル 教科書体 NK-R" panose="02020400000000000000" pitchFamily="18" charset="-128"/>
              </a:rPr>
              <a:t>必要書類：</a:t>
            </a:r>
            <a:endParaRPr lang="en-US" altLang="ja-JP" sz="2400" dirty="0">
              <a:latin typeface="UD デジタル 教科書体 NK-R" panose="02020400000000000000" pitchFamily="18" charset="-128"/>
              <a:ea typeface="UD デジタル 教科書体 NK-R" panose="02020400000000000000" pitchFamily="18" charset="-128"/>
            </a:endParaRPr>
          </a:p>
          <a:p>
            <a:pPr marL="82296" indent="0">
              <a:lnSpc>
                <a:spcPct val="120000"/>
              </a:lnSpc>
              <a:buNone/>
            </a:pPr>
            <a:r>
              <a:rPr lang="ja-JP" altLang="en-US" sz="2400" dirty="0">
                <a:latin typeface="UD デジタル 教科書体 NK-R" panose="02020400000000000000" pitchFamily="18" charset="-128"/>
                <a:ea typeface="UD デジタル 教科書体 NK-R" panose="02020400000000000000" pitchFamily="18" charset="-128"/>
              </a:rPr>
              <a:t>　　申請書</a:t>
            </a:r>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戸籍謄本</a:t>
            </a:r>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住民票</a:t>
            </a:r>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証明写真</a:t>
            </a:r>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本人確認書類</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sz="2400" dirty="0">
                <a:latin typeface="UD デジタル 教科書体 NK-R" panose="02020400000000000000" pitchFamily="18" charset="-128"/>
                <a:ea typeface="UD デジタル 教科書体 NK-R" panose="02020400000000000000" pitchFamily="18" charset="-128"/>
              </a:rPr>
              <a:t>費用：</a:t>
            </a: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万</a:t>
            </a:r>
            <a:r>
              <a:rPr lang="en-US" altLang="ja-JP" sz="2400" dirty="0">
                <a:latin typeface="UD デジタル 教科書体 NK-R" panose="02020400000000000000" pitchFamily="18" charset="-128"/>
                <a:ea typeface="UD デジタル 教科書体 NK-R" panose="02020400000000000000" pitchFamily="18" charset="-128"/>
              </a:rPr>
              <a:t>1000</a:t>
            </a:r>
            <a:r>
              <a:rPr lang="ja-JP" altLang="en-US" sz="2400" dirty="0">
                <a:latin typeface="UD デジタル 教科書体 NK-R" panose="02020400000000000000" pitchFamily="18" charset="-128"/>
                <a:ea typeface="UD デジタル 教科書体 NK-R" panose="02020400000000000000" pitchFamily="18" charset="-128"/>
              </a:rPr>
              <a:t>円（</a:t>
            </a:r>
            <a:r>
              <a:rPr lang="en-US" altLang="ja-JP" sz="2400" dirty="0">
                <a:latin typeface="UD デジタル 教科書体 NK-R" panose="02020400000000000000" pitchFamily="18" charset="-128"/>
                <a:ea typeface="UD デジタル 教科書体 NK-R" panose="02020400000000000000" pitchFamily="18" charset="-128"/>
              </a:rPr>
              <a:t>5</a:t>
            </a:r>
            <a:r>
              <a:rPr lang="ja-JP" altLang="en-US" sz="2400" dirty="0">
                <a:latin typeface="UD デジタル 教科書体 NK-R" panose="02020400000000000000" pitchFamily="18" charset="-128"/>
                <a:ea typeface="UD デジタル 教科書体 NK-R" panose="02020400000000000000" pitchFamily="18" charset="-128"/>
              </a:rPr>
              <a:t>年）</a:t>
            </a:r>
            <a:r>
              <a:rPr lang="en-US" altLang="ja-JP" sz="2400" dirty="0">
                <a:latin typeface="UD デジタル 教科書体 NK-R" panose="02020400000000000000" pitchFamily="18" charset="-128"/>
                <a:ea typeface="UD デジタル 教科書体 NK-R" panose="02020400000000000000" pitchFamily="18" charset="-128"/>
              </a:rPr>
              <a:t> or 1</a:t>
            </a:r>
            <a:r>
              <a:rPr lang="ja-JP" altLang="en-US" sz="2400" dirty="0">
                <a:latin typeface="UD デジタル 教科書体 NK-R" panose="02020400000000000000" pitchFamily="18" charset="-128"/>
                <a:ea typeface="UD デジタル 教科書体 NK-R" panose="02020400000000000000" pitchFamily="18" charset="-128"/>
              </a:rPr>
              <a:t>万</a:t>
            </a:r>
            <a:r>
              <a:rPr lang="en-US" altLang="ja-JP" sz="2400" dirty="0">
                <a:latin typeface="UD デジタル 教科書体 NK-R" panose="02020400000000000000" pitchFamily="18" charset="-128"/>
                <a:ea typeface="UD デジタル 教科書体 NK-R" panose="02020400000000000000" pitchFamily="18" charset="-128"/>
              </a:rPr>
              <a:t>6000</a:t>
            </a:r>
            <a:r>
              <a:rPr lang="ja-JP" altLang="en-US" sz="2400" dirty="0">
                <a:latin typeface="UD デジタル 教科書体 NK-R" panose="02020400000000000000" pitchFamily="18" charset="-128"/>
                <a:ea typeface="UD デジタル 教科書体 NK-R" panose="02020400000000000000" pitchFamily="18" charset="-128"/>
              </a:rPr>
              <a:t>円（</a:t>
            </a:r>
            <a:r>
              <a:rPr lang="en-US" altLang="ja-JP" sz="2400" dirty="0">
                <a:latin typeface="UD デジタル 教科書体 NK-R" panose="02020400000000000000" pitchFamily="18" charset="-128"/>
                <a:ea typeface="UD デジタル 教科書体 NK-R" panose="02020400000000000000" pitchFamily="18" charset="-128"/>
              </a:rPr>
              <a:t>10</a:t>
            </a:r>
            <a:r>
              <a:rPr lang="ja-JP" altLang="en-US" sz="2400" dirty="0">
                <a:latin typeface="UD デジタル 教科書体 NK-R" panose="02020400000000000000" pitchFamily="18" charset="-128"/>
                <a:ea typeface="UD デジタル 教科書体 NK-R" panose="02020400000000000000" pitchFamily="18" charset="-128"/>
              </a:rPr>
              <a:t>年）</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9" name="タイトル 1">
            <a:extLst>
              <a:ext uri="{FF2B5EF4-FFF2-40B4-BE49-F238E27FC236}">
                <a16:creationId xmlns:a16="http://schemas.microsoft.com/office/drawing/2014/main" id="{8E10BCDB-7E43-42DB-8287-73A50DA01AFD}"/>
              </a:ext>
            </a:extLst>
          </p:cNvPr>
          <p:cNvSpPr>
            <a:spLocks noGrp="1"/>
          </p:cNvSpPr>
          <p:nvPr>
            <p:ph type="title"/>
          </p:nvPr>
        </p:nvSpPr>
        <p:spPr>
          <a:xfrm>
            <a:off x="2348656" y="379310"/>
            <a:ext cx="7498080" cy="1143000"/>
          </a:xfrm>
        </p:spPr>
        <p:txBody>
          <a:bodyPr>
            <a:noAutofit/>
          </a:bodyPr>
          <a:lstStyle/>
          <a:p>
            <a:r>
              <a:rPr lang="ja-JP" altLang="en-US" sz="4000" dirty="0">
                <a:latin typeface="UD デジタル 教科書体 N-B" panose="02020700000000000000" pitchFamily="17" charset="-128"/>
                <a:ea typeface="UD デジタル 教科書体 N-B" panose="02020700000000000000" pitchFamily="17" charset="-128"/>
              </a:rPr>
              <a:t>パスポートの取得</a:t>
            </a:r>
          </a:p>
        </p:txBody>
      </p:sp>
    </p:spTree>
    <p:extLst>
      <p:ext uri="{BB962C8B-B14F-4D97-AF65-F5344CB8AC3E}">
        <p14:creationId xmlns:p14="http://schemas.microsoft.com/office/powerpoint/2010/main" val="309507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10381994" y="6492240"/>
            <a:ext cx="365760" cy="365760"/>
          </a:xfrm>
        </p:spPr>
        <p:txBody>
          <a:bodyPr/>
          <a:lstStyle/>
          <a:p>
            <a:fld id="{CDDB90EB-0F7B-4808-8144-7120AE2C54CC}" type="slidenum">
              <a:rPr kumimoji="1" lang="ja-JP" altLang="en-US" smtClean="0"/>
              <a:t>11</a:t>
            </a:fld>
            <a:endParaRPr kumimoji="1" lang="ja-JP" altLang="en-US"/>
          </a:p>
        </p:txBody>
      </p:sp>
      <p:sp>
        <p:nvSpPr>
          <p:cNvPr id="9" name="タイトル 1">
            <a:extLst>
              <a:ext uri="{FF2B5EF4-FFF2-40B4-BE49-F238E27FC236}">
                <a16:creationId xmlns:a16="http://schemas.microsoft.com/office/drawing/2014/main" id="{8E10BCDB-7E43-42DB-8287-73A50DA01AFD}"/>
              </a:ext>
            </a:extLst>
          </p:cNvPr>
          <p:cNvSpPr>
            <a:spLocks noGrp="1"/>
          </p:cNvSpPr>
          <p:nvPr>
            <p:ph type="title"/>
          </p:nvPr>
        </p:nvSpPr>
        <p:spPr>
          <a:xfrm>
            <a:off x="2346960" y="616664"/>
            <a:ext cx="7498080" cy="1143000"/>
          </a:xfrm>
        </p:spPr>
        <p:txBody>
          <a:bodyPr>
            <a:noAutofit/>
          </a:bodyPr>
          <a:lstStyle/>
          <a:p>
            <a:r>
              <a:rPr lang="ja-JP" altLang="en-US" sz="4000" dirty="0">
                <a:latin typeface="UD デジタル 教科書体 N-B" panose="02020700000000000000" pitchFamily="17" charset="-128"/>
                <a:ea typeface="UD デジタル 教科書体 N-B" panose="02020700000000000000" pitchFamily="17" charset="-128"/>
              </a:rPr>
              <a:t>申込み後の流れ</a:t>
            </a:r>
          </a:p>
        </p:txBody>
      </p:sp>
      <p:graphicFrame>
        <p:nvGraphicFramePr>
          <p:cNvPr id="8" name="図表 7">
            <a:extLst>
              <a:ext uri="{FF2B5EF4-FFF2-40B4-BE49-F238E27FC236}">
                <a16:creationId xmlns:a16="http://schemas.microsoft.com/office/drawing/2014/main" id="{C9B2671C-0FFF-4ADC-8AF7-C9E337FCD9B4}"/>
              </a:ext>
            </a:extLst>
          </p:cNvPr>
          <p:cNvGraphicFramePr/>
          <p:nvPr>
            <p:extLst>
              <p:ext uri="{D42A27DB-BD31-4B8C-83A1-F6EECF244321}">
                <p14:modId xmlns:p14="http://schemas.microsoft.com/office/powerpoint/2010/main" val="477042830"/>
              </p:ext>
            </p:extLst>
          </p:nvPr>
        </p:nvGraphicFramePr>
        <p:xfrm>
          <a:off x="3270800" y="198410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06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74F7B3-F4D2-4F11-B1F3-45809E4533A3}"/>
              </a:ext>
            </a:extLst>
          </p:cNvPr>
          <p:cNvSpPr>
            <a:spLocks noGrp="1"/>
          </p:cNvSpPr>
          <p:nvPr>
            <p:ph type="title"/>
          </p:nvPr>
        </p:nvSpPr>
        <p:spPr/>
        <p:txBody>
          <a:bodyPr/>
          <a:lstStyle/>
          <a:p>
            <a:r>
              <a:rPr kumimoji="1" lang="ja-JP" altLang="en-US" dirty="0"/>
              <a:t>事前研修の日程</a:t>
            </a:r>
          </a:p>
        </p:txBody>
      </p:sp>
      <p:sp>
        <p:nvSpPr>
          <p:cNvPr id="3" name="コンテンツ プレースホルダー 2">
            <a:extLst>
              <a:ext uri="{FF2B5EF4-FFF2-40B4-BE49-F238E27FC236}">
                <a16:creationId xmlns:a16="http://schemas.microsoft.com/office/drawing/2014/main" id="{9EE2AF41-9582-47C0-85C2-898E08E9D5BE}"/>
              </a:ext>
            </a:extLst>
          </p:cNvPr>
          <p:cNvSpPr>
            <a:spLocks noGrp="1"/>
          </p:cNvSpPr>
          <p:nvPr>
            <p:ph idx="1"/>
          </p:nvPr>
        </p:nvSpPr>
        <p:spPr>
          <a:xfrm>
            <a:off x="2231136" y="2638044"/>
            <a:ext cx="8392656" cy="3101983"/>
          </a:xfrm>
        </p:spPr>
        <p:txBody>
          <a:bodyPr>
            <a:normAutofit/>
          </a:bodyPr>
          <a:lstStyle/>
          <a:p>
            <a:pPr marL="0" indent="0">
              <a:buNone/>
            </a:pPr>
            <a:r>
              <a:rPr lang="ja-JP" altLang="en-US" sz="2400" dirty="0"/>
              <a:t>① </a:t>
            </a:r>
            <a:r>
              <a:rPr lang="en-US" altLang="ja-JP" sz="2400" dirty="0"/>
              <a:t>6/6</a:t>
            </a:r>
            <a:r>
              <a:rPr lang="ja-JP" altLang="en-US" sz="2400" dirty="0"/>
              <a:t>（木）   異文化理解セミナー</a:t>
            </a:r>
            <a:endParaRPr lang="en-US" altLang="ja-JP" sz="2400" dirty="0"/>
          </a:p>
          <a:p>
            <a:pPr marL="0" indent="0">
              <a:buNone/>
            </a:pPr>
            <a:r>
              <a:rPr kumimoji="1" lang="ja-JP" altLang="en-US" sz="2400" dirty="0"/>
              <a:t>② </a:t>
            </a:r>
            <a:r>
              <a:rPr kumimoji="1" lang="en-US" altLang="ja-JP" sz="2400" dirty="0"/>
              <a:t>6/20</a:t>
            </a:r>
            <a:r>
              <a:rPr kumimoji="1" lang="ja-JP" altLang="en-US" sz="2400" dirty="0"/>
              <a:t>（木）</a:t>
            </a:r>
            <a:r>
              <a:rPr kumimoji="1" lang="en-US" altLang="ja-JP" sz="2400" dirty="0"/>
              <a:t> </a:t>
            </a:r>
            <a:r>
              <a:rPr kumimoji="1" lang="ja-JP" altLang="en-US" sz="2400" dirty="0"/>
              <a:t>危機管理セミナー</a:t>
            </a:r>
            <a:endParaRPr kumimoji="1" lang="en-US" altLang="ja-JP" sz="2400" dirty="0"/>
          </a:p>
          <a:p>
            <a:pPr marL="0" indent="0">
              <a:buNone/>
            </a:pPr>
            <a:r>
              <a:rPr lang="ja-JP" altLang="en-US" sz="2400" dirty="0"/>
              <a:t>③ </a:t>
            </a:r>
            <a:r>
              <a:rPr lang="en-US" altLang="ja-JP" sz="2400" dirty="0"/>
              <a:t>6/27</a:t>
            </a:r>
            <a:r>
              <a:rPr lang="ja-JP" altLang="en-US" sz="2400" dirty="0"/>
              <a:t>（木） 派遣先大学への申込み等＋目標設定について</a:t>
            </a:r>
            <a:endParaRPr lang="en-US" altLang="ja-JP" sz="2400" dirty="0"/>
          </a:p>
          <a:p>
            <a:pPr marL="0" indent="0">
              <a:buNone/>
            </a:pPr>
            <a:r>
              <a:rPr lang="ja-JP" altLang="en-US" sz="2400" dirty="0"/>
              <a:t>④ </a:t>
            </a:r>
            <a:r>
              <a:rPr lang="en-US" altLang="ja-JP" sz="2400" dirty="0"/>
              <a:t>7/11</a:t>
            </a:r>
            <a:r>
              <a:rPr lang="ja-JP" altLang="en-US" sz="2400"/>
              <a:t>（</a:t>
            </a:r>
            <a:r>
              <a:rPr lang="ja-JP" altLang="en-US" sz="2400" dirty="0"/>
              <a:t>木</a:t>
            </a:r>
            <a:r>
              <a:rPr lang="ja-JP" altLang="en-US" sz="2400"/>
              <a:t>） 出発前</a:t>
            </a:r>
            <a:r>
              <a:rPr lang="ja-JP" altLang="en-US" sz="2400" dirty="0"/>
              <a:t>準備について</a:t>
            </a:r>
            <a:endParaRPr kumimoji="1" lang="en-US" altLang="ja-JP" sz="2400" dirty="0"/>
          </a:p>
          <a:p>
            <a:pPr marL="0" indent="0">
              <a:buNone/>
            </a:pPr>
            <a:endParaRPr kumimoji="1" lang="en-US" altLang="ja-JP" sz="2400" dirty="0"/>
          </a:p>
          <a:p>
            <a:pPr marL="0" indent="0">
              <a:buNone/>
            </a:pPr>
            <a:r>
              <a:rPr kumimoji="1" lang="en-US" altLang="ja-JP" sz="2400" dirty="0"/>
              <a:t>※</a:t>
            </a:r>
            <a:r>
              <a:rPr kumimoji="1" lang="ja-JP" altLang="en-US" sz="2400" dirty="0"/>
              <a:t>いずれもお昼休み開催</a:t>
            </a:r>
            <a:endParaRPr kumimoji="1" lang="en-US" altLang="ja-JP" sz="2400" dirty="0"/>
          </a:p>
          <a:p>
            <a:endParaRPr kumimoji="1" lang="ja-JP" altLang="en-US" dirty="0"/>
          </a:p>
        </p:txBody>
      </p:sp>
    </p:spTree>
    <p:extLst>
      <p:ext uri="{BB962C8B-B14F-4D97-AF65-F5344CB8AC3E}">
        <p14:creationId xmlns:p14="http://schemas.microsoft.com/office/powerpoint/2010/main" val="205299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8E10BCDB-7E43-42DB-8287-73A50DA01AFD}"/>
              </a:ext>
            </a:extLst>
          </p:cNvPr>
          <p:cNvSpPr>
            <a:spLocks noGrp="1"/>
          </p:cNvSpPr>
          <p:nvPr>
            <p:ph type="title"/>
          </p:nvPr>
        </p:nvSpPr>
        <p:spPr>
          <a:xfrm>
            <a:off x="1863700" y="235294"/>
            <a:ext cx="8669349" cy="1143000"/>
          </a:xfrm>
        </p:spPr>
        <p:txBody>
          <a:bodyPr>
            <a:noAutofit/>
          </a:bodyPr>
          <a:lstStyle/>
          <a:p>
            <a:r>
              <a:rPr lang="ja-JP" altLang="en-US" sz="4000" dirty="0">
                <a:latin typeface="UD デジタル 教科書体 N-B" panose="02020700000000000000" pitchFamily="17" charset="-128"/>
                <a:ea typeface="UD デジタル 教科書体 N-B" panose="02020700000000000000" pitchFamily="17" charset="-128"/>
              </a:rPr>
              <a:t>短期留学はこんな方におすすめ！</a:t>
            </a:r>
          </a:p>
        </p:txBody>
      </p:sp>
      <p:sp>
        <p:nvSpPr>
          <p:cNvPr id="13" name="コンテンツ プレースホルダー 2">
            <a:extLst>
              <a:ext uri="{FF2B5EF4-FFF2-40B4-BE49-F238E27FC236}">
                <a16:creationId xmlns:a16="http://schemas.microsoft.com/office/drawing/2014/main" id="{4DF203EE-1099-489F-B7C5-3434E5854A57}"/>
              </a:ext>
            </a:extLst>
          </p:cNvPr>
          <p:cNvSpPr txBox="1">
            <a:spLocks/>
          </p:cNvSpPr>
          <p:nvPr/>
        </p:nvSpPr>
        <p:spPr>
          <a:xfrm>
            <a:off x="2551347" y="1675454"/>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a:lnSpc>
                <a:spcPct val="120000"/>
              </a:lnSpc>
            </a:pPr>
            <a:r>
              <a:rPr lang="ja-JP" altLang="en-US" dirty="0">
                <a:latin typeface="UD デジタル 教科書体 NK-R" panose="02020400000000000000" pitchFamily="18" charset="-128"/>
                <a:ea typeface="UD デジタル 教科書体 NK-R" panose="02020400000000000000" pitchFamily="18" charset="-128"/>
              </a:rPr>
              <a:t>長期休暇を有意気に過ごしたい</a:t>
            </a:r>
            <a:endParaRPr lang="en-US" altLang="ja-JP"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dirty="0">
                <a:latin typeface="UD デジタル 教科書体 NK-R" panose="02020400000000000000" pitchFamily="18" charset="-128"/>
                <a:ea typeface="UD デジタル 教科書体 NK-R" panose="02020400000000000000" pitchFamily="18" charset="-128"/>
              </a:rPr>
              <a:t>海外は初めて</a:t>
            </a:r>
            <a:endParaRPr lang="en-US" altLang="ja-JP"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dirty="0">
                <a:latin typeface="UD デジタル 教科書体 NK-R" panose="02020400000000000000" pitchFamily="18" charset="-128"/>
                <a:ea typeface="UD デジタル 教科書体 NK-R" panose="02020400000000000000" pitchFamily="18" charset="-128"/>
              </a:rPr>
              <a:t>留学に挑戦したいけど、長期間は不安</a:t>
            </a:r>
            <a:endParaRPr lang="en-US" altLang="ja-JP"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dirty="0">
                <a:latin typeface="UD デジタル 教科書体 NK-R" panose="02020400000000000000" pitchFamily="18" charset="-128"/>
                <a:ea typeface="UD デジタル 教科書体 NK-R" panose="02020400000000000000" pitchFamily="18" charset="-128"/>
              </a:rPr>
              <a:t>長期留学に行く前に体験したい</a:t>
            </a:r>
            <a:endParaRPr lang="en-US" altLang="ja-JP" dirty="0">
              <a:latin typeface="UD デジタル 教科書体 NK-R" panose="02020400000000000000" pitchFamily="18" charset="-128"/>
              <a:ea typeface="UD デジタル 教科書体 NK-R" panose="02020400000000000000" pitchFamily="18" charset="-128"/>
            </a:endParaRPr>
          </a:p>
          <a:p>
            <a:pPr marL="82296" indent="0">
              <a:lnSpc>
                <a:spcPct val="120000"/>
              </a:lnSpc>
              <a:buNone/>
            </a:pPr>
            <a:r>
              <a:rPr lang="ja-JP" altLang="en-US" sz="2800" dirty="0">
                <a:latin typeface="UD デジタル 教科書体 NK-R" panose="02020400000000000000" pitchFamily="18" charset="-128"/>
                <a:ea typeface="UD デジタル 教科書体 NK-R" panose="02020400000000000000" pitchFamily="18" charset="-128"/>
              </a:rPr>
              <a:t>　　⇒現地でコネクションをつくっておく</a:t>
            </a:r>
            <a:endParaRPr lang="en-US" altLang="ja-JP"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dirty="0">
                <a:latin typeface="UD デジタル 教科書体 NK-R" panose="02020400000000000000" pitchFamily="18" charset="-128"/>
                <a:ea typeface="UD デジタル 教科書体 NK-R" panose="02020400000000000000" pitchFamily="18" charset="-128"/>
              </a:rPr>
              <a:t>外国の文化を学びたい</a:t>
            </a:r>
            <a:endParaRPr lang="en-US" altLang="ja-JP" dirty="0">
              <a:latin typeface="UD デジタル 教科書体 NK-R" panose="02020400000000000000" pitchFamily="18" charset="-128"/>
              <a:ea typeface="UD デジタル 教科書体 NK-R" panose="02020400000000000000" pitchFamily="18" charset="-128"/>
            </a:endParaRPr>
          </a:p>
          <a:p>
            <a:pPr>
              <a:lnSpc>
                <a:spcPct val="120000"/>
              </a:lnSpc>
            </a:pPr>
            <a:r>
              <a:rPr lang="ja-JP" altLang="en-US" dirty="0">
                <a:latin typeface="UD デジタル 教科書体 NK-R" panose="02020400000000000000" pitchFamily="18" charset="-128"/>
                <a:ea typeface="UD デジタル 教科書体 NK-R" panose="02020400000000000000" pitchFamily="18" charset="-128"/>
              </a:rPr>
              <a:t>外国で専門分野を学んでみたい</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637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62616" y="1605837"/>
            <a:ext cx="7884368" cy="1473448"/>
          </a:xfrm>
        </p:spPr>
        <p:style>
          <a:lnRef idx="2">
            <a:schemeClr val="accent5"/>
          </a:lnRef>
          <a:fillRef idx="1">
            <a:schemeClr val="lt1"/>
          </a:fillRef>
          <a:effectRef idx="0">
            <a:schemeClr val="accent5"/>
          </a:effectRef>
          <a:fontRef idx="minor">
            <a:schemeClr val="dk1"/>
          </a:fontRef>
        </p:style>
        <p:txBody>
          <a:bodyPr>
            <a:normAutofit/>
          </a:bodyPr>
          <a:lstStyle/>
          <a:p>
            <a:r>
              <a:rPr lang="ja-JP" altLang="en-US" sz="2400" dirty="0">
                <a:latin typeface="UD デジタル 教科書体 NK-R" panose="02020400000000000000" pitchFamily="18" charset="-128"/>
                <a:ea typeface="UD デジタル 教科書体 NK-R" panose="02020400000000000000" pitchFamily="18" charset="-128"/>
              </a:rPr>
              <a:t>外国語を話すことに積極的になった</a:t>
            </a:r>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dirty="0">
                <a:latin typeface="UD デジタル 教科書体 NK-R" panose="02020400000000000000" pitchFamily="18" charset="-128"/>
                <a:ea typeface="UD デジタル 教科書体 NK-R" panose="02020400000000000000" pitchFamily="18" charset="-128"/>
              </a:rPr>
              <a:t>（文教育学部１年）</a:t>
            </a:r>
            <a:endParaRPr lang="en-US" altLang="ja-JP" sz="7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外国語学習へのモチベーションが上がった </a:t>
            </a:r>
            <a:r>
              <a:rPr lang="ja-JP" altLang="en-US" dirty="0">
                <a:latin typeface="UD デジタル 教科書体 NK-R" panose="02020400000000000000" pitchFamily="18" charset="-128"/>
                <a:ea typeface="UD デジタル 教科書体 NK-R" panose="02020400000000000000" pitchFamily="18" charset="-128"/>
              </a:rPr>
              <a:t>（理学部３年）</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外国語で話すことに抵抗がなくなった </a:t>
            </a:r>
            <a:r>
              <a:rPr lang="ja-JP" altLang="en-US" dirty="0">
                <a:latin typeface="UD デジタル 教科書体 NP-R" panose="02020400000000000000" pitchFamily="18" charset="-128"/>
                <a:ea typeface="UD デジタル 教科書体 NP-R" panose="02020400000000000000" pitchFamily="18" charset="-128"/>
              </a:rPr>
              <a:t>（文教育学部２年）</a:t>
            </a:r>
            <a:endParaRPr lang="en-US" altLang="ja-JP" dirty="0">
              <a:latin typeface="UD デジタル 教科書体 NP-R" panose="02020400000000000000" pitchFamily="18" charset="-128"/>
              <a:ea typeface="UD デジタル 教科書体 NP-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9" name="タイトル 1">
            <a:extLst>
              <a:ext uri="{FF2B5EF4-FFF2-40B4-BE49-F238E27FC236}">
                <a16:creationId xmlns:a16="http://schemas.microsoft.com/office/drawing/2014/main" id="{8E10BCDB-7E43-42DB-8287-73A50DA01AFD}"/>
              </a:ext>
            </a:extLst>
          </p:cNvPr>
          <p:cNvSpPr>
            <a:spLocks noGrp="1"/>
          </p:cNvSpPr>
          <p:nvPr>
            <p:ph type="title"/>
          </p:nvPr>
        </p:nvSpPr>
        <p:spPr>
          <a:xfrm>
            <a:off x="2218600" y="314107"/>
            <a:ext cx="7498080" cy="1143000"/>
          </a:xfrm>
        </p:spPr>
        <p:txBody>
          <a:bodyPr>
            <a:noAutofit/>
          </a:bodyPr>
          <a:lstStyle/>
          <a:p>
            <a:r>
              <a:rPr lang="ja-JP" altLang="en-US" sz="4000" dirty="0">
                <a:latin typeface="UD デジタル 教科書体 N-B" panose="02020700000000000000" pitchFamily="17" charset="-128"/>
                <a:ea typeface="UD デジタル 教科書体 N-B" panose="02020700000000000000" pitchFamily="17" charset="-128"/>
              </a:rPr>
              <a:t>短期留学経験者の声</a:t>
            </a:r>
          </a:p>
        </p:txBody>
      </p:sp>
      <p:sp>
        <p:nvSpPr>
          <p:cNvPr id="4" name="正方形/長方形 3">
            <a:extLst>
              <a:ext uri="{FF2B5EF4-FFF2-40B4-BE49-F238E27FC236}">
                <a16:creationId xmlns:a16="http://schemas.microsoft.com/office/drawing/2014/main" id="{D289F450-171E-419A-98FA-F94120045709}"/>
              </a:ext>
            </a:extLst>
          </p:cNvPr>
          <p:cNvSpPr/>
          <p:nvPr/>
        </p:nvSpPr>
        <p:spPr>
          <a:xfrm>
            <a:off x="6686544" y="4853810"/>
            <a:ext cx="4572000" cy="369332"/>
          </a:xfrm>
          <a:prstGeom prst="rect">
            <a:avLst/>
          </a:prstGeom>
        </p:spPr>
        <p:txBody>
          <a:bodyPr>
            <a:spAutoFit/>
          </a:bodyPr>
          <a:lstStyle/>
          <a:p>
            <a:r>
              <a:rPr lang="ja-JP" altLang="en-US" dirty="0">
                <a:latin typeface="富士ポップＰ" panose="040F0700000000000000" pitchFamily="50" charset="-128"/>
                <a:ea typeface="富士ポップＰ" panose="040F0700000000000000" pitchFamily="50" charset="-128"/>
              </a:rPr>
              <a:t>コ</a:t>
            </a:r>
            <a:endParaRPr lang="en-US" altLang="ja-JP" dirty="0">
              <a:latin typeface="富士ポップＰ" panose="040F0700000000000000" pitchFamily="50" charset="-128"/>
              <a:ea typeface="富士ポップＰ" panose="040F0700000000000000" pitchFamily="50" charset="-128"/>
            </a:endParaRPr>
          </a:p>
        </p:txBody>
      </p:sp>
      <p:sp>
        <p:nvSpPr>
          <p:cNvPr id="7" name="コンテンツ プレースホルダー 2">
            <a:extLst>
              <a:ext uri="{FF2B5EF4-FFF2-40B4-BE49-F238E27FC236}">
                <a16:creationId xmlns:a16="http://schemas.microsoft.com/office/drawing/2014/main" id="{E10B0E2A-1DE6-4FE3-9791-905550BF9CEC}"/>
              </a:ext>
            </a:extLst>
          </p:cNvPr>
          <p:cNvSpPr txBox="1">
            <a:spLocks/>
          </p:cNvSpPr>
          <p:nvPr/>
        </p:nvSpPr>
        <p:spPr>
          <a:xfrm>
            <a:off x="2362616" y="3214532"/>
            <a:ext cx="7884368" cy="1473448"/>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dk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dk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dk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dk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dk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dk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dk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dk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dk1"/>
                </a:solidFill>
                <a:latin typeface="+mn-lt"/>
                <a:ea typeface="+mn-ea"/>
                <a:cs typeface="+mn-cs"/>
              </a:defRPr>
            </a:lvl9pPr>
            <a:extLst/>
          </a:lstStyle>
          <a:p>
            <a:r>
              <a:rPr lang="ja-JP" altLang="en-US" sz="2400" dirty="0">
                <a:latin typeface="UD デジタル 教科書体 NK-R" panose="02020400000000000000" pitchFamily="18" charset="-128"/>
                <a:ea typeface="UD デジタル 教科書体 NK-R" panose="02020400000000000000" pitchFamily="18" charset="-128"/>
              </a:rPr>
              <a:t>コミュニケーション力が上がった　</a:t>
            </a:r>
            <a:r>
              <a:rPr lang="ja-JP" altLang="en-US" sz="1800" dirty="0">
                <a:latin typeface="UD デジタル 教科書体 NK-R" panose="02020400000000000000" pitchFamily="18" charset="-128"/>
                <a:ea typeface="UD デジタル 教科書体 NK-R" panose="02020400000000000000" pitchFamily="18" charset="-128"/>
              </a:rPr>
              <a:t>（文教育学部１年）</a:t>
            </a:r>
            <a:endParaRPr lang="en-US" altLang="ja-JP" sz="18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人との交流は素敵だと感じた</a:t>
            </a:r>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（生活科学部３年）</a:t>
            </a:r>
            <a:endParaRPr lang="en-US" altLang="ja-JP" sz="18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習慣の違いに寛容になった</a:t>
            </a:r>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（理学部１年）</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a:extLst>
              <a:ext uri="{FF2B5EF4-FFF2-40B4-BE49-F238E27FC236}">
                <a16:creationId xmlns:a16="http://schemas.microsoft.com/office/drawing/2014/main" id="{AB255AAF-CB96-4B58-BBD2-6A1BC72A96C1}"/>
              </a:ext>
            </a:extLst>
          </p:cNvPr>
          <p:cNvSpPr txBox="1">
            <a:spLocks/>
          </p:cNvSpPr>
          <p:nvPr/>
        </p:nvSpPr>
        <p:spPr>
          <a:xfrm>
            <a:off x="2362616" y="4823227"/>
            <a:ext cx="7884368" cy="1868438"/>
          </a:xfrm>
          <a:prstGeom prst="rect">
            <a:avLst/>
          </a:prstGeom>
        </p:spPr>
        <p:style>
          <a:lnRef idx="2">
            <a:schemeClr val="accent5"/>
          </a:lnRef>
          <a:fillRef idx="1">
            <a:schemeClr val="lt1"/>
          </a:fillRef>
          <a:effectRef idx="0">
            <a:schemeClr val="accent5"/>
          </a:effectRef>
          <a:fontRef idx="minor">
            <a:schemeClr val="dk1"/>
          </a:fontRef>
        </p:style>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dk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dk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dk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dk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dk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dk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dk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dk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dk1"/>
                </a:solidFill>
                <a:latin typeface="+mn-lt"/>
                <a:ea typeface="+mn-ea"/>
                <a:cs typeface="+mn-cs"/>
              </a:defRPr>
            </a:lvl9pPr>
            <a:extLst/>
          </a:lstStyle>
          <a:p>
            <a:r>
              <a:rPr lang="ja-JP" altLang="en-US" sz="2400" dirty="0">
                <a:latin typeface="UD デジタル 教科書体 NK-R" panose="02020400000000000000" pitchFamily="18" charset="-128"/>
                <a:ea typeface="UD デジタル 教科書体 NK-R" panose="02020400000000000000" pitchFamily="18" charset="-128"/>
              </a:rPr>
              <a:t>生活力が上がった　</a:t>
            </a:r>
            <a:r>
              <a:rPr lang="ja-JP" altLang="en-US" sz="1800" dirty="0">
                <a:latin typeface="UD デジタル 教科書体 NK-R" panose="02020400000000000000" pitchFamily="18" charset="-128"/>
                <a:ea typeface="UD デジタル 教科書体 NK-R" panose="02020400000000000000" pitchFamily="18" charset="-128"/>
              </a:rPr>
              <a:t>　（文教育学部２年）</a:t>
            </a:r>
            <a:endParaRPr lang="en-US" altLang="ja-JP" sz="18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時間管理がうまくなった</a:t>
            </a:r>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（理学部１年）</a:t>
            </a:r>
            <a:endParaRPr lang="en-US" altLang="ja-JP" sz="18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危機管理能力が上がった</a:t>
            </a:r>
            <a:r>
              <a:rPr lang="en-US" altLang="ja-JP" sz="1800" dirty="0">
                <a:latin typeface="UD デジタル 教科書体 NK-R" panose="02020400000000000000" pitchFamily="18" charset="-128"/>
                <a:ea typeface="UD デジタル 教科書体 NK-R" panose="02020400000000000000" pitchFamily="18" charset="-128"/>
              </a:rPr>
              <a:t>  </a:t>
            </a:r>
            <a:r>
              <a:rPr lang="ja-JP" altLang="en-US" sz="1800" dirty="0">
                <a:latin typeface="UD デジタル 教科書体 NK-R" panose="02020400000000000000" pitchFamily="18" charset="-128"/>
                <a:ea typeface="UD デジタル 教科書体 NK-R" panose="02020400000000000000" pitchFamily="18" charset="-128"/>
              </a:rPr>
              <a:t>（生活科学部１年）</a:t>
            </a:r>
            <a:endParaRPr lang="en-US" altLang="ja-JP" sz="1800" dirty="0">
              <a:latin typeface="UD デジタル 教科書体 NK-R" panose="02020400000000000000" pitchFamily="18" charset="-128"/>
              <a:ea typeface="UD デジタル 教科書体 NK-R" panose="02020400000000000000" pitchFamily="18" charset="-128"/>
            </a:endParaRPr>
          </a:p>
          <a:p>
            <a:r>
              <a:rPr lang="ja-JP" altLang="ja-JP" sz="2400" dirty="0">
                <a:latin typeface="UD デジタル 教科書体 NK-R" panose="02020400000000000000" pitchFamily="18" charset="-128"/>
                <a:ea typeface="UD デジタル 教科書体 NK-R" panose="02020400000000000000" pitchFamily="18" charset="-128"/>
              </a:rPr>
              <a:t>自分で道を拓くことの楽しさ</a:t>
            </a:r>
            <a:r>
              <a:rPr lang="ja-JP" altLang="en-US" sz="2400" dirty="0">
                <a:latin typeface="UD デジタル 教科書体 NK-R" panose="02020400000000000000" pitchFamily="18" charset="-128"/>
                <a:ea typeface="UD デジタル 教科書体 NK-R" panose="02020400000000000000" pitchFamily="18" charset="-128"/>
              </a:rPr>
              <a:t>を</a:t>
            </a:r>
            <a:r>
              <a:rPr lang="ja-JP" altLang="ja-JP" sz="2400" dirty="0">
                <a:latin typeface="UD デジタル 教科書体 NK-R" panose="02020400000000000000" pitchFamily="18" charset="-128"/>
                <a:ea typeface="UD デジタル 教科書体 NK-R" panose="02020400000000000000" pitchFamily="18" charset="-128"/>
              </a:rPr>
              <a:t>感じ始めた</a:t>
            </a:r>
            <a:r>
              <a:rPr lang="ja-JP" altLang="en-US" sz="1800" dirty="0">
                <a:latin typeface="UD デジタル 教科書体 NK-R" panose="02020400000000000000" pitchFamily="18" charset="-128"/>
                <a:ea typeface="UD デジタル 教科書体 NK-R" panose="02020400000000000000" pitchFamily="18" charset="-128"/>
              </a:rPr>
              <a:t>（生活科学部１年</a:t>
            </a:r>
            <a:r>
              <a:rPr lang="ja-JP" altLang="en-US" sz="1800" dirty="0">
                <a:latin typeface="富士ポップＰ" panose="040F0700000000000000" pitchFamily="50" charset="-128"/>
                <a:ea typeface="富士ポップＰ" panose="040F0700000000000000" pitchFamily="50" charset="-128"/>
              </a:rPr>
              <a:t>）</a:t>
            </a:r>
            <a:endParaRPr lang="en-US" altLang="ja-JP" sz="2400" dirty="0">
              <a:latin typeface="富士ポップＰ" panose="040F0700000000000000" pitchFamily="50" charset="-128"/>
              <a:ea typeface="富士ポップＰ" panose="040F0700000000000000" pitchFamily="50" charset="-128"/>
            </a:endParaRPr>
          </a:p>
        </p:txBody>
      </p:sp>
      <p:sp>
        <p:nvSpPr>
          <p:cNvPr id="6" name="正方形/長方形 5">
            <a:extLst>
              <a:ext uri="{FF2B5EF4-FFF2-40B4-BE49-F238E27FC236}">
                <a16:creationId xmlns:a16="http://schemas.microsoft.com/office/drawing/2014/main" id="{06BAFD6B-E072-41C5-8E40-351D97375731}"/>
              </a:ext>
            </a:extLst>
          </p:cNvPr>
          <p:cNvSpPr/>
          <p:nvPr/>
        </p:nvSpPr>
        <p:spPr>
          <a:xfrm>
            <a:off x="2007748" y="1595117"/>
            <a:ext cx="428600" cy="149223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語学力</a:t>
            </a:r>
          </a:p>
        </p:txBody>
      </p:sp>
      <p:sp>
        <p:nvSpPr>
          <p:cNvPr id="10" name="正方形/長方形 9">
            <a:extLst>
              <a:ext uri="{FF2B5EF4-FFF2-40B4-BE49-F238E27FC236}">
                <a16:creationId xmlns:a16="http://schemas.microsoft.com/office/drawing/2014/main" id="{A79A3791-CB3E-49FA-80A8-5A62A782A5E9}"/>
              </a:ext>
            </a:extLst>
          </p:cNvPr>
          <p:cNvSpPr/>
          <p:nvPr/>
        </p:nvSpPr>
        <p:spPr>
          <a:xfrm>
            <a:off x="2007748" y="3202336"/>
            <a:ext cx="428600" cy="149223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異文化理解</a:t>
            </a:r>
          </a:p>
        </p:txBody>
      </p:sp>
      <p:sp>
        <p:nvSpPr>
          <p:cNvPr id="11" name="正方形/長方形 10">
            <a:extLst>
              <a:ext uri="{FF2B5EF4-FFF2-40B4-BE49-F238E27FC236}">
                <a16:creationId xmlns:a16="http://schemas.microsoft.com/office/drawing/2014/main" id="{74685A52-B3F7-4E86-A2CA-A2508FF83F41}"/>
              </a:ext>
            </a:extLst>
          </p:cNvPr>
          <p:cNvSpPr/>
          <p:nvPr/>
        </p:nvSpPr>
        <p:spPr>
          <a:xfrm>
            <a:off x="2007748" y="4809555"/>
            <a:ext cx="428600" cy="188211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自己成長</a:t>
            </a:r>
          </a:p>
        </p:txBody>
      </p:sp>
    </p:spTree>
    <p:extLst>
      <p:ext uri="{BB962C8B-B14F-4D97-AF65-F5344CB8AC3E}">
        <p14:creationId xmlns:p14="http://schemas.microsoft.com/office/powerpoint/2010/main" val="88481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8E10BCDB-7E43-42DB-8287-73A50DA01AFD}"/>
              </a:ext>
            </a:extLst>
          </p:cNvPr>
          <p:cNvSpPr>
            <a:spLocks noGrp="1"/>
          </p:cNvSpPr>
          <p:nvPr>
            <p:ph type="title"/>
          </p:nvPr>
        </p:nvSpPr>
        <p:spPr>
          <a:xfrm>
            <a:off x="2199823" y="493199"/>
            <a:ext cx="7884368" cy="1143000"/>
          </a:xfrm>
        </p:spPr>
        <p:txBody>
          <a:bodyPr>
            <a:noAutofit/>
          </a:bodyPr>
          <a:lstStyle/>
          <a:p>
            <a:r>
              <a:rPr lang="ja-JP" altLang="en-US" sz="4000" dirty="0">
                <a:latin typeface="UD デジタル 教科書体 N-B" panose="02020700000000000000" pitchFamily="17" charset="-128"/>
                <a:ea typeface="UD デジタル 教科書体 N-B" panose="02020700000000000000" pitchFamily="17" charset="-128"/>
              </a:rPr>
              <a:t>イチロー選手の引退会見</a:t>
            </a:r>
          </a:p>
        </p:txBody>
      </p:sp>
      <p:sp>
        <p:nvSpPr>
          <p:cNvPr id="13" name="コンテンツ プレースホルダー 2">
            <a:extLst>
              <a:ext uri="{FF2B5EF4-FFF2-40B4-BE49-F238E27FC236}">
                <a16:creationId xmlns:a16="http://schemas.microsoft.com/office/drawing/2014/main" id="{4DF203EE-1099-489F-B7C5-3434E5854A57}"/>
              </a:ext>
            </a:extLst>
          </p:cNvPr>
          <p:cNvSpPr txBox="1">
            <a:spLocks/>
          </p:cNvSpPr>
          <p:nvPr/>
        </p:nvSpPr>
        <p:spPr>
          <a:xfrm>
            <a:off x="2199823" y="1885287"/>
            <a:ext cx="7498080" cy="4800600"/>
          </a:xfrm>
          <a:prstGeom prst="rect">
            <a:avLst/>
          </a:prstGeom>
        </p:spPr>
        <p:txBody>
          <a:bodyPr>
            <a:normAutofit fontScale="6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nSpc>
                <a:spcPct val="120000"/>
              </a:lnSpc>
              <a:buNone/>
            </a:pPr>
            <a:r>
              <a:rPr lang="ja-JP" altLang="en-US" dirty="0">
                <a:latin typeface="UD デジタル 教科書体 NP-R" panose="02020400000000000000" pitchFamily="18" charset="-128"/>
                <a:ea typeface="UD デジタル 教科書体 NP-R" panose="02020400000000000000" pitchFamily="18" charset="-128"/>
              </a:rPr>
              <a:t>アメリカに来て、メジャーリーグに来て、外国人になったこと、</a:t>
            </a: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アメリカでは僕は外国人ですから。このことは、外国人になったことで人の心を慮ったり、人の痛みを想像したり、今までなかった自分が現れた</a:t>
            </a:r>
            <a:r>
              <a:rPr lang="ja-JP" altLang="en-US" dirty="0">
                <a:latin typeface="UD デジタル 教科書体 NP-R" panose="02020400000000000000" pitchFamily="18" charset="-128"/>
                <a:ea typeface="UD デジタル 教科書体 NP-R" panose="02020400000000000000" pitchFamily="18" charset="-128"/>
              </a:rPr>
              <a:t>んですよね。この体験というのは、本を読んだり、情報を取ることができたとしても、体験しないと自分の中からは生まれないので。</a:t>
            </a:r>
            <a:br>
              <a:rPr lang="ja-JP" altLang="en-US" dirty="0">
                <a:latin typeface="UD デジタル 教科書体 NP-R" panose="02020400000000000000" pitchFamily="18" charset="-128"/>
                <a:ea typeface="UD デジタル 教科書体 NP-R" panose="02020400000000000000" pitchFamily="18" charset="-128"/>
              </a:rPr>
            </a:br>
            <a:br>
              <a:rPr lang="ja-JP" altLang="en-US" dirty="0">
                <a:latin typeface="UD デジタル 教科書体 NP-R" panose="02020400000000000000" pitchFamily="18" charset="-128"/>
                <a:ea typeface="UD デジタル 教科書体 NP-R" panose="02020400000000000000" pitchFamily="18" charset="-128"/>
              </a:rPr>
            </a:br>
            <a:r>
              <a:rPr lang="ja-JP" altLang="en-US" dirty="0">
                <a:latin typeface="UD デジタル 教科書体 NP-R" panose="02020400000000000000" pitchFamily="18" charset="-128"/>
                <a:ea typeface="UD デジタル 教科書体 NP-R" panose="02020400000000000000" pitchFamily="18" charset="-128"/>
              </a:rPr>
              <a:t>孤独を感じて苦しんだこと、多々ありました。ありましたけど、その体験は未来の自分にとって大きな支えになるんだろうと今は思います。だから、</a:t>
            </a: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つらいこと、しんどいことから逃げたいというのは当然のことなんですけど、でもエネルギーのある元気のある時にそれに立ち向かっていく。そのことはすごく人として重要なこと</a:t>
            </a:r>
            <a:r>
              <a:rPr lang="ja-JP" altLang="en-US" dirty="0">
                <a:latin typeface="UD デジタル 教科書体 NP-R" panose="02020400000000000000" pitchFamily="18" charset="-128"/>
                <a:ea typeface="UD デジタル 教科書体 NP-R" panose="02020400000000000000" pitchFamily="18" charset="-128"/>
              </a:rPr>
              <a:t>ではないかと感じています。</a:t>
            </a:r>
            <a:endParaRPr lang="en-US" altLang="ja-JP"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6701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8E10BCDB-7E43-42DB-8287-73A50DA01AFD}"/>
              </a:ext>
            </a:extLst>
          </p:cNvPr>
          <p:cNvSpPr>
            <a:spLocks noGrp="1"/>
          </p:cNvSpPr>
          <p:nvPr>
            <p:ph type="title"/>
          </p:nvPr>
        </p:nvSpPr>
        <p:spPr>
          <a:xfrm>
            <a:off x="1696177" y="2492896"/>
            <a:ext cx="8611783" cy="1143000"/>
          </a:xfrm>
        </p:spPr>
        <p:txBody>
          <a:bodyPr>
            <a:noAutofit/>
          </a:bodyPr>
          <a:lstStyle/>
          <a:p>
            <a:pPr algn="ctr"/>
            <a:r>
              <a:rPr lang="en-US" altLang="ja-JP" sz="4400" dirty="0">
                <a:latin typeface="UD デジタル 教科書体 N-B" panose="02020700000000000000" pitchFamily="17" charset="-128"/>
                <a:ea typeface="UD デジタル 教科書体 N-B" panose="02020700000000000000" pitchFamily="17" charset="-128"/>
              </a:rPr>
              <a:t>“</a:t>
            </a:r>
            <a:r>
              <a:rPr lang="ja-JP" altLang="en-US" sz="4400" dirty="0">
                <a:latin typeface="UD デジタル 教科書体 N-B" panose="02020700000000000000" pitchFamily="17" charset="-128"/>
                <a:ea typeface="UD デジタル 教科書体 N-B" panose="02020700000000000000" pitchFamily="17" charset="-128"/>
              </a:rPr>
              <a:t>いま</a:t>
            </a:r>
            <a:r>
              <a:rPr lang="en-US" altLang="ja-JP" sz="4400" dirty="0">
                <a:latin typeface="UD デジタル 教科書体 N-B" panose="02020700000000000000" pitchFamily="17" charset="-128"/>
                <a:ea typeface="UD デジタル 教科書体 N-B" panose="02020700000000000000" pitchFamily="17" charset="-128"/>
              </a:rPr>
              <a:t>”</a:t>
            </a:r>
            <a:r>
              <a:rPr lang="ja-JP" altLang="en-US" sz="4400" dirty="0">
                <a:latin typeface="UD デジタル 教科書体 N-B" panose="02020700000000000000" pitchFamily="17" charset="-128"/>
                <a:ea typeface="UD デジタル 教科書体 N-B" panose="02020700000000000000" pitchFamily="17" charset="-128"/>
              </a:rPr>
              <a:t>しかできない、留学</a:t>
            </a:r>
          </a:p>
        </p:txBody>
      </p:sp>
    </p:spTree>
    <p:extLst>
      <p:ext uri="{BB962C8B-B14F-4D97-AF65-F5344CB8AC3E}">
        <p14:creationId xmlns:p14="http://schemas.microsoft.com/office/powerpoint/2010/main" val="373025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0388" y="2564904"/>
            <a:ext cx="7931224" cy="1162050"/>
          </a:xfrm>
        </p:spPr>
        <p:txBody>
          <a:bodyPr>
            <a:noAutofit/>
          </a:bodyPr>
          <a:lstStyle/>
          <a:p>
            <a:pPr algn="ctr"/>
            <a:r>
              <a:rPr lang="en-US" altLang="ja-JP" sz="6600" dirty="0">
                <a:latin typeface="UD デジタル 教科書体 NP-R" panose="02020400000000000000" pitchFamily="18" charset="-128"/>
                <a:ea typeface="UD デジタル 教科書体 NP-R" panose="02020400000000000000" pitchFamily="18" charset="-128"/>
              </a:rPr>
              <a:t>5. </a:t>
            </a:r>
            <a:r>
              <a:rPr lang="ja-JP" altLang="en-US" sz="6600" dirty="0">
                <a:latin typeface="UD デジタル 教科書体 NP-R" panose="02020400000000000000" pitchFamily="18" charset="-128"/>
                <a:ea typeface="UD デジタル 教科書体 NP-R" panose="02020400000000000000" pitchFamily="18" charset="-128"/>
              </a:rPr>
              <a:t>相談窓口</a:t>
            </a:r>
          </a:p>
        </p:txBody>
      </p:sp>
    </p:spTree>
    <p:extLst>
      <p:ext uri="{BB962C8B-B14F-4D97-AF65-F5344CB8AC3E}">
        <p14:creationId xmlns:p14="http://schemas.microsoft.com/office/powerpoint/2010/main" val="137594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495601" y="260648"/>
            <a:ext cx="5040313" cy="647700"/>
          </a:xfrm>
        </p:spPr>
        <p:txBody>
          <a:bodyPr>
            <a:normAutofit fontScale="90000"/>
          </a:bodyPr>
          <a:lstStyle/>
          <a:p>
            <a:pPr>
              <a:defRPr/>
            </a:pPr>
            <a:r>
              <a:rPr lang="ja-JP" altLang="en-US" dirty="0">
                <a:solidFill>
                  <a:schemeClr val="accent1"/>
                </a:solidFill>
                <a:latin typeface="HGS創英角ﾎﾟｯﾌﾟ体" panose="040B0A00000000000000" pitchFamily="50" charset="-128"/>
                <a:ea typeface="HGS創英角ﾎﾟｯﾌﾟ体" panose="040B0A00000000000000" pitchFamily="50" charset="-128"/>
              </a:rPr>
              <a:t>相談窓口</a:t>
            </a:r>
          </a:p>
        </p:txBody>
      </p:sp>
      <p:sp>
        <p:nvSpPr>
          <p:cNvPr id="28675" name="Rectangle 3"/>
          <p:cNvSpPr>
            <a:spLocks noGrp="1" noChangeArrowheads="1"/>
          </p:cNvSpPr>
          <p:nvPr>
            <p:ph idx="1"/>
          </p:nvPr>
        </p:nvSpPr>
        <p:spPr>
          <a:xfrm>
            <a:off x="2513159" y="1125240"/>
            <a:ext cx="8280400" cy="5472113"/>
          </a:xfrm>
        </p:spPr>
        <p:txBody>
          <a:bodyPr>
            <a:normAutofit fontScale="77500" lnSpcReduction="20000"/>
          </a:bodyPr>
          <a:lstStyle/>
          <a:p>
            <a:pPr eaLnBrk="1" hangingPunct="1">
              <a:buFont typeface="Arial" pitchFamily="34" charset="0"/>
              <a:buChar char="•"/>
              <a:defRPr/>
            </a:pPr>
            <a:r>
              <a:rPr lang="ja-JP" altLang="en-US" dirty="0">
                <a:solidFill>
                  <a:schemeClr val="tx1"/>
                </a:solidFill>
                <a:latin typeface="HGS創英角ﾎﾟｯﾌﾟ体" pitchFamily="50" charset="-128"/>
                <a:ea typeface="HGS創英角ﾎﾟｯﾌﾟ体" pitchFamily="50" charset="-128"/>
              </a:rPr>
              <a:t>奨学金申請書の書き方や手続きなど、</a:t>
            </a:r>
            <a:endParaRPr lang="en-US" altLang="ja-JP" dirty="0">
              <a:solidFill>
                <a:schemeClr val="tx1"/>
              </a:solidFill>
              <a:latin typeface="HGS創英角ﾎﾟｯﾌﾟ体" pitchFamily="50" charset="-128"/>
              <a:ea typeface="HGS創英角ﾎﾟｯﾌﾟ体" pitchFamily="50" charset="-128"/>
            </a:endParaRPr>
          </a:p>
          <a:p>
            <a:pPr marL="0" indent="0">
              <a:buNone/>
              <a:defRPr/>
            </a:pPr>
            <a:r>
              <a:rPr lang="ja-JP" altLang="en-US" dirty="0">
                <a:solidFill>
                  <a:schemeClr val="tx1"/>
                </a:solidFill>
                <a:latin typeface="HGS創英角ﾎﾟｯﾌﾟ体" pitchFamily="50" charset="-128"/>
                <a:ea typeface="HGS創英角ﾎﾟｯﾌﾟ体" pitchFamily="50" charset="-128"/>
              </a:rPr>
              <a:t>　　事務的事項に関する質問</a:t>
            </a:r>
            <a:r>
              <a:rPr lang="ja-JP" altLang="en-US" dirty="0">
                <a:latin typeface="HGS創英角ﾎﾟｯﾌﾟ体" pitchFamily="50" charset="-128"/>
                <a:ea typeface="HGS創英角ﾎﾟｯﾌﾟ体" pitchFamily="50" charset="-128"/>
              </a:rPr>
              <a:t>は</a:t>
            </a:r>
            <a:endParaRPr lang="en-US" altLang="ja-JP" dirty="0">
              <a:latin typeface="HGS創英角ﾎﾟｯﾌﾟ体" pitchFamily="50" charset="-128"/>
              <a:ea typeface="HGS創英角ﾎﾟｯﾌﾟ体" pitchFamily="50" charset="-128"/>
            </a:endParaRPr>
          </a:p>
          <a:p>
            <a:pPr marL="0" indent="0">
              <a:buNone/>
              <a:defRPr/>
            </a:pPr>
            <a:r>
              <a:rPr lang="ja-JP" altLang="en-US" sz="2800" dirty="0">
                <a:solidFill>
                  <a:srgbClr val="FF0066"/>
                </a:solidFill>
                <a:latin typeface="HGS創英角ﾎﾟｯﾌﾟ体" pitchFamily="50" charset="-128"/>
                <a:ea typeface="HGS創英角ﾎﾟｯﾌﾟ体" pitchFamily="50" charset="-128"/>
              </a:rPr>
              <a:t>　　　　　　　国際課（学生センター棟</a:t>
            </a:r>
            <a:r>
              <a:rPr lang="en-US" altLang="ja-JP" sz="2800" dirty="0">
                <a:solidFill>
                  <a:srgbClr val="FF0066"/>
                </a:solidFill>
                <a:latin typeface="HGS創英角ﾎﾟｯﾌﾟ体" pitchFamily="50" charset="-128"/>
                <a:ea typeface="HGS創英角ﾎﾟｯﾌﾟ体" pitchFamily="50" charset="-128"/>
              </a:rPr>
              <a:t>3</a:t>
            </a:r>
            <a:r>
              <a:rPr lang="ja-JP" altLang="en-US" sz="2800" dirty="0">
                <a:solidFill>
                  <a:srgbClr val="FF0066"/>
                </a:solidFill>
                <a:latin typeface="HGS創英角ﾎﾟｯﾌﾟ体" pitchFamily="50" charset="-128"/>
                <a:ea typeface="HGS創英角ﾎﾟｯﾌﾟ体" pitchFamily="50" charset="-128"/>
              </a:rPr>
              <a:t>階）</a:t>
            </a:r>
            <a:endParaRPr lang="en-US" altLang="ja-JP" sz="2800" dirty="0">
              <a:solidFill>
                <a:srgbClr val="FF0066"/>
              </a:solidFill>
              <a:latin typeface="HGS創英角ﾎﾟｯﾌﾟ体" pitchFamily="50" charset="-128"/>
              <a:ea typeface="HGS創英角ﾎﾟｯﾌﾟ体" pitchFamily="50" charset="-128"/>
            </a:endParaRPr>
          </a:p>
          <a:p>
            <a:pPr algn="ctr" eaLnBrk="1" hangingPunct="1">
              <a:buFontTx/>
              <a:buNone/>
              <a:defRPr/>
            </a:pPr>
            <a:r>
              <a:rPr lang="en-US" altLang="ja-JP" sz="2800" dirty="0">
                <a:solidFill>
                  <a:srgbClr val="7030A0"/>
                </a:solidFill>
                <a:latin typeface="HGS創英角ﾎﾟｯﾌﾟ体" pitchFamily="50" charset="-128"/>
                <a:ea typeface="HGS創英角ﾎﾟｯﾌﾟ体" pitchFamily="50" charset="-128"/>
                <a:hlinkClick r:id="rId2"/>
              </a:rPr>
              <a:t>ryu@cc.ocha.ac.jp</a:t>
            </a:r>
            <a:endParaRPr lang="en-US" altLang="ja-JP" sz="2800" dirty="0">
              <a:solidFill>
                <a:srgbClr val="7030A0"/>
              </a:solidFill>
              <a:latin typeface="HGS創英角ﾎﾟｯﾌﾟ体" pitchFamily="50" charset="-128"/>
              <a:ea typeface="HGS創英角ﾎﾟｯﾌﾟ体" pitchFamily="50" charset="-128"/>
            </a:endParaRPr>
          </a:p>
          <a:p>
            <a:pPr algn="ctr" eaLnBrk="1" hangingPunct="1">
              <a:buFontTx/>
              <a:buNone/>
              <a:defRPr/>
            </a:pPr>
            <a:endParaRPr lang="en-US" altLang="ja-JP" sz="2800" dirty="0">
              <a:solidFill>
                <a:srgbClr val="FF0066"/>
              </a:solidFill>
              <a:latin typeface="HGS創英角ﾎﾟｯﾌﾟ体" pitchFamily="50" charset="-128"/>
              <a:ea typeface="HGS創英角ﾎﾟｯﾌﾟ体" pitchFamily="50" charset="-128"/>
            </a:endParaRPr>
          </a:p>
          <a:p>
            <a:pPr eaLnBrk="1" hangingPunct="1">
              <a:buFont typeface="Arial" pitchFamily="34" charset="0"/>
              <a:buChar char="•"/>
              <a:defRPr/>
            </a:pPr>
            <a:r>
              <a:rPr lang="ja-JP" altLang="en-US" dirty="0">
                <a:solidFill>
                  <a:schemeClr val="tx1"/>
                </a:solidFill>
                <a:latin typeface="HGS創英角ﾎﾟｯﾌﾟ体" pitchFamily="50" charset="-128"/>
                <a:ea typeface="HGS創英角ﾎﾟｯﾌﾟ体" pitchFamily="50" charset="-128"/>
              </a:rPr>
              <a:t>留学先の選定、留学計画書の内容など、</a:t>
            </a:r>
            <a:endParaRPr lang="en-US" altLang="ja-JP" dirty="0">
              <a:solidFill>
                <a:schemeClr val="tx1"/>
              </a:solidFill>
              <a:latin typeface="HGS創英角ﾎﾟｯﾌﾟ体" pitchFamily="50" charset="-128"/>
              <a:ea typeface="HGS創英角ﾎﾟｯﾌﾟ体" pitchFamily="50" charset="-128"/>
            </a:endParaRPr>
          </a:p>
          <a:p>
            <a:pPr marL="0" indent="0">
              <a:buNone/>
              <a:defRPr/>
            </a:pPr>
            <a:r>
              <a:rPr lang="ja-JP" altLang="en-US" dirty="0">
                <a:latin typeface="HGS創英角ﾎﾟｯﾌﾟ体" pitchFamily="50" charset="-128"/>
                <a:ea typeface="HGS創英角ﾎﾟｯﾌﾟ体" pitchFamily="50" charset="-128"/>
              </a:rPr>
              <a:t>　　</a:t>
            </a:r>
            <a:r>
              <a:rPr lang="ja-JP" altLang="en-US" dirty="0">
                <a:solidFill>
                  <a:schemeClr val="tx1"/>
                </a:solidFill>
                <a:latin typeface="HGS創英角ﾎﾟｯﾌﾟ体" pitchFamily="50" charset="-128"/>
                <a:ea typeface="HGS創英角ﾎﾟｯﾌﾟ体" pitchFamily="50" charset="-128"/>
              </a:rPr>
              <a:t>留学内容に関わる事項の相談は　</a:t>
            </a:r>
            <a:r>
              <a:rPr lang="ja-JP" altLang="en-US" sz="3800" u="sng" dirty="0">
                <a:solidFill>
                  <a:schemeClr val="accent5"/>
                </a:solidFill>
                <a:latin typeface="HGS創英角ﾎﾟｯﾌﾟ体" pitchFamily="50" charset="-128"/>
                <a:ea typeface="HGS創英角ﾎﾟｯﾌﾟ体" pitchFamily="50" charset="-128"/>
              </a:rPr>
              <a:t>予約制</a:t>
            </a:r>
          </a:p>
          <a:p>
            <a:pPr algn="ctr" eaLnBrk="1" hangingPunct="1">
              <a:buFontTx/>
              <a:buNone/>
              <a:defRPr/>
            </a:pPr>
            <a:r>
              <a:rPr lang="ja-JP" altLang="en-US" sz="2800" dirty="0">
                <a:solidFill>
                  <a:srgbClr val="FF0066"/>
                </a:solidFill>
                <a:latin typeface="HGS創英角ﾎﾟｯﾌﾟ体" pitchFamily="50" charset="-128"/>
                <a:ea typeface="HGS創英角ﾎﾟｯﾌﾟ体" pitchFamily="50" charset="-128"/>
              </a:rPr>
              <a:t>国際</a:t>
            </a:r>
            <a:r>
              <a:rPr lang="ja-JP" altLang="en-US" sz="2800" dirty="0" err="1">
                <a:solidFill>
                  <a:srgbClr val="FF0066"/>
                </a:solidFill>
                <a:latin typeface="HGS創英角ﾎﾟｯﾌﾟ体" pitchFamily="50" charset="-128"/>
                <a:ea typeface="HGS創英角ﾎﾟｯﾌﾟ体" pitchFamily="50" charset="-128"/>
              </a:rPr>
              <a:t>教育教育</a:t>
            </a:r>
            <a:r>
              <a:rPr lang="ja-JP" altLang="en-US" sz="2800" dirty="0">
                <a:solidFill>
                  <a:srgbClr val="FF0066"/>
                </a:solidFill>
                <a:latin typeface="HGS創英角ﾎﾟｯﾌﾟ体" pitchFamily="50" charset="-128"/>
                <a:ea typeface="HGS創英角ﾎﾟｯﾌﾟ体" pitchFamily="50" charset="-128"/>
              </a:rPr>
              <a:t>センター（国際交流留学生プラザ</a:t>
            </a:r>
            <a:r>
              <a:rPr lang="en-US" altLang="ja-JP" sz="2800" dirty="0">
                <a:solidFill>
                  <a:srgbClr val="FF0066"/>
                </a:solidFill>
                <a:latin typeface="HGS創英角ﾎﾟｯﾌﾟ体" pitchFamily="50" charset="-128"/>
                <a:ea typeface="HGS創英角ﾎﾟｯﾌﾟ体" pitchFamily="50" charset="-128"/>
              </a:rPr>
              <a:t>102</a:t>
            </a:r>
            <a:r>
              <a:rPr lang="ja-JP" altLang="en-US" sz="2800" dirty="0">
                <a:solidFill>
                  <a:srgbClr val="FF0066"/>
                </a:solidFill>
                <a:latin typeface="HGS創英角ﾎﾟｯﾌﾟ体" pitchFamily="50" charset="-128"/>
                <a:ea typeface="HGS創英角ﾎﾟｯﾌﾟ体" pitchFamily="50" charset="-128"/>
              </a:rPr>
              <a:t>）</a:t>
            </a:r>
            <a:endParaRPr lang="en-US" altLang="ja-JP" sz="2800" dirty="0">
              <a:solidFill>
                <a:srgbClr val="FF0066"/>
              </a:solidFill>
              <a:latin typeface="HGS創英角ﾎﾟｯﾌﾟ体" pitchFamily="50" charset="-128"/>
              <a:ea typeface="HGS創英角ﾎﾟｯﾌﾟ体" pitchFamily="50" charset="-128"/>
            </a:endParaRPr>
          </a:p>
          <a:p>
            <a:pPr algn="ctr" eaLnBrk="1" hangingPunct="1">
              <a:buFontTx/>
              <a:buNone/>
              <a:defRPr/>
            </a:pPr>
            <a:r>
              <a:rPr lang="en-US" altLang="ja-JP" sz="2800" dirty="0">
                <a:solidFill>
                  <a:srgbClr val="7030A0"/>
                </a:solidFill>
                <a:latin typeface="HGS創英角ﾎﾟｯﾌﾟ体" pitchFamily="50" charset="-128"/>
                <a:ea typeface="HGS創英角ﾎﾟｯﾌﾟ体" pitchFamily="50" charset="-128"/>
                <a:hlinkClick r:id="rId3"/>
              </a:rPr>
              <a:t>info-ipo@cc.ocha.ac.jp</a:t>
            </a:r>
            <a:endParaRPr lang="en-US" altLang="ja-JP" sz="2800" dirty="0">
              <a:solidFill>
                <a:srgbClr val="7030A0"/>
              </a:solidFill>
              <a:latin typeface="HGS創英角ﾎﾟｯﾌﾟ体" pitchFamily="50" charset="-128"/>
              <a:ea typeface="HGS創英角ﾎﾟｯﾌﾟ体" pitchFamily="50" charset="-128"/>
            </a:endParaRPr>
          </a:p>
          <a:p>
            <a:pPr algn="ctr" eaLnBrk="1" hangingPunct="1">
              <a:buFontTx/>
              <a:buNone/>
              <a:defRPr/>
            </a:pPr>
            <a:endParaRPr lang="en-US" altLang="ja-JP" sz="2800" dirty="0">
              <a:solidFill>
                <a:srgbClr val="7030A0"/>
              </a:solidFill>
              <a:latin typeface="HGS創英角ﾎﾟｯﾌﾟ体" pitchFamily="50" charset="-128"/>
              <a:ea typeface="HGS創英角ﾎﾟｯﾌﾟ体" pitchFamily="50" charset="-128"/>
            </a:endParaRPr>
          </a:p>
          <a:p>
            <a:pPr eaLnBrk="1" hangingPunct="1">
              <a:buFont typeface="Arial" charset="0"/>
              <a:buNone/>
              <a:defRPr/>
            </a:pPr>
            <a:r>
              <a:rPr lang="ja-JP" altLang="en-US" sz="2800" dirty="0">
                <a:solidFill>
                  <a:schemeClr val="tx1"/>
                </a:solidFill>
                <a:latin typeface="HGS創英角ﾎﾟｯﾌﾟ体" pitchFamily="50" charset="-128"/>
                <a:ea typeface="HGS創英角ﾎﾟｯﾌﾟ体" pitchFamily="50" charset="-128"/>
              </a:rPr>
              <a:t>・お茶大学生国際交流通信　</a:t>
            </a:r>
            <a:r>
              <a:rPr lang="en-US" altLang="ja-JP" sz="2800" dirty="0">
                <a:solidFill>
                  <a:schemeClr val="tx1"/>
                </a:solidFill>
                <a:latin typeface="HGS創英角ﾎﾟｯﾌﾟ体" pitchFamily="50" charset="-128"/>
                <a:ea typeface="HGS創英角ﾎﾟｯﾌﾟ体" pitchFamily="50" charset="-128"/>
              </a:rPr>
              <a:t>ML</a:t>
            </a:r>
          </a:p>
          <a:p>
            <a:pPr eaLnBrk="1" hangingPunct="1">
              <a:buFont typeface="Arial" charset="0"/>
              <a:buNone/>
              <a:defRPr/>
            </a:pPr>
            <a:r>
              <a:rPr lang="en-US" altLang="ja-JP" sz="2800" dirty="0">
                <a:solidFill>
                  <a:srgbClr val="7030A0"/>
                </a:solidFill>
                <a:latin typeface="HGS創英角ﾎﾟｯﾌﾟ体" pitchFamily="50" charset="-128"/>
                <a:ea typeface="HGS創英角ﾎﾟｯﾌﾟ体" pitchFamily="50" charset="-128"/>
              </a:rPr>
              <a:t>                  </a:t>
            </a:r>
            <a:r>
              <a:rPr lang="ja-JP" altLang="en-US" sz="2800" dirty="0">
                <a:solidFill>
                  <a:srgbClr val="7030A0"/>
                </a:solidFill>
                <a:latin typeface="HGP創英角ﾎﾟｯﾌﾟ体" pitchFamily="50" charset="-128"/>
                <a:ea typeface="HGP創英角ﾎﾟｯﾌﾟ体" pitchFamily="50" charset="-128"/>
              </a:rPr>
              <a:t>件名：「メーリングリスト希望」</a:t>
            </a:r>
            <a:endParaRPr lang="en-US" altLang="ja-JP" sz="2800" dirty="0">
              <a:solidFill>
                <a:srgbClr val="7030A0"/>
              </a:solidFill>
              <a:latin typeface="HGP創英角ﾎﾟｯﾌﾟ体" pitchFamily="50" charset="-128"/>
              <a:ea typeface="HGP創英角ﾎﾟｯﾌﾟ体" pitchFamily="50" charset="-128"/>
            </a:endParaRPr>
          </a:p>
          <a:p>
            <a:pPr eaLnBrk="1" hangingPunct="1">
              <a:buFont typeface="Arial" charset="0"/>
              <a:buNone/>
              <a:defRPr/>
            </a:pPr>
            <a:endParaRPr lang="en-US" altLang="ja-JP" sz="2800" dirty="0">
              <a:solidFill>
                <a:srgbClr val="7030A0"/>
              </a:solidFill>
              <a:latin typeface="HGP創英角ﾎﾟｯﾌﾟ体" pitchFamily="50" charset="-128"/>
              <a:ea typeface="HGP創英角ﾎﾟｯﾌﾟ体" pitchFamily="50" charset="-128"/>
            </a:endParaRPr>
          </a:p>
          <a:p>
            <a:pPr eaLnBrk="1" hangingPunct="1">
              <a:buFontTx/>
              <a:buNone/>
              <a:defRPr/>
            </a:pPr>
            <a:r>
              <a:rPr lang="en-US" altLang="ja-JP" sz="2800" dirty="0">
                <a:solidFill>
                  <a:srgbClr val="7030A0"/>
                </a:solidFill>
                <a:latin typeface="HGS創英角ﾎﾟｯﾌﾟ体" pitchFamily="50" charset="-128"/>
                <a:ea typeface="HGS創英角ﾎﾟｯﾌﾟ体" pitchFamily="50" charset="-128"/>
              </a:rPr>
              <a:t> </a:t>
            </a:r>
          </a:p>
          <a:p>
            <a:pPr algn="ctr" eaLnBrk="1" hangingPunct="1">
              <a:buFontTx/>
              <a:buNone/>
              <a:defRPr/>
            </a:pPr>
            <a:endParaRPr lang="ja-JP" altLang="en-US" sz="2800" dirty="0">
              <a:solidFill>
                <a:srgbClr val="FF0066"/>
              </a:solidFill>
              <a:latin typeface="Verdana" pitchFamily="34" charset="0"/>
              <a:ea typeface="ＭＳ Ｐゴシック" charset="-128"/>
            </a:endParaRPr>
          </a:p>
        </p:txBody>
      </p:sp>
      <p:pic>
        <p:nvPicPr>
          <p:cNvPr id="1026" name="Picture 2" descr="ãçå­¦ãã®ç»åæ¤ç´¢çµæ">
            <a:extLst>
              <a:ext uri="{FF2B5EF4-FFF2-40B4-BE49-F238E27FC236}">
                <a16:creationId xmlns:a16="http://schemas.microsoft.com/office/drawing/2014/main" id="{D125402E-6C48-47EA-A52E-ABC661629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281" y="4940673"/>
            <a:ext cx="1762675"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2C17F55A-031A-4DC9-A14D-48C46AB7C335}"/>
              </a:ext>
            </a:extLst>
          </p:cNvPr>
          <p:cNvSpPr txBox="1"/>
          <p:nvPr/>
        </p:nvSpPr>
        <p:spPr>
          <a:xfrm>
            <a:off x="5033179" y="5732762"/>
            <a:ext cx="3240360" cy="646331"/>
          </a:xfrm>
          <a:prstGeom prst="rect">
            <a:avLst/>
          </a:prstGeom>
          <a:noFill/>
        </p:spPr>
        <p:txBody>
          <a:bodyPr wrap="square" rtlCol="0">
            <a:spAutoFit/>
          </a:bodyPr>
          <a:lstStyle/>
          <a:p>
            <a:r>
              <a:rPr lang="en-US" altLang="ja-JP" dirty="0">
                <a:solidFill>
                  <a:srgbClr val="7030A0"/>
                </a:solidFill>
                <a:latin typeface="HGS創英角ﾎﾟｯﾌﾟ体" pitchFamily="50" charset="-128"/>
                <a:ea typeface="HGS創英角ﾎﾟｯﾌﾟ体" pitchFamily="50" charset="-128"/>
                <a:hlinkClick r:id="rId3"/>
              </a:rPr>
              <a:t>info-ipo@cc.ocha.ac.jp</a:t>
            </a:r>
            <a:endParaRPr lang="en-US" altLang="ja-JP" dirty="0">
              <a:solidFill>
                <a:srgbClr val="7030A0"/>
              </a:solidFill>
              <a:latin typeface="HGS創英角ﾎﾟｯﾌﾟ体" pitchFamily="50" charset="-128"/>
              <a:ea typeface="HGS創英角ﾎﾟｯﾌﾟ体" pitchFamily="50" charset="-128"/>
            </a:endParaRPr>
          </a:p>
          <a:p>
            <a:endParaRPr kumimoji="1" lang="ja-JP" altLang="en-US" dirty="0"/>
          </a:p>
        </p:txBody>
      </p:sp>
    </p:spTree>
    <p:extLst>
      <p:ext uri="{BB962C8B-B14F-4D97-AF65-F5344CB8AC3E}">
        <p14:creationId xmlns:p14="http://schemas.microsoft.com/office/powerpoint/2010/main" val="49630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3552" y="2492896"/>
            <a:ext cx="7931224" cy="1162050"/>
          </a:xfrm>
        </p:spPr>
        <p:txBody>
          <a:bodyPr>
            <a:noAutofit/>
          </a:bodyPr>
          <a:lstStyle/>
          <a:p>
            <a:pPr algn="ctr"/>
            <a:r>
              <a:rPr lang="en-US" altLang="ja-JP" sz="6600" dirty="0">
                <a:latin typeface="UD デジタル 教科書体 NP-R" panose="02020400000000000000" pitchFamily="18" charset="-128"/>
                <a:ea typeface="UD デジタル 教科書体 NP-R" panose="02020400000000000000" pitchFamily="18" charset="-128"/>
              </a:rPr>
              <a:t>VIELEN</a:t>
            </a:r>
            <a:r>
              <a:rPr lang="ja-JP" altLang="en-US" sz="6600" dirty="0">
                <a:latin typeface="UD デジタル 教科書体 NP-R" panose="02020400000000000000" pitchFamily="18" charset="-128"/>
                <a:ea typeface="UD デジタル 教科書体 NP-R" panose="02020400000000000000" pitchFamily="18" charset="-128"/>
              </a:rPr>
              <a:t> </a:t>
            </a:r>
            <a:r>
              <a:rPr lang="en-US" altLang="ja-JP" sz="6600" dirty="0">
                <a:latin typeface="UD デジタル 教科書体 NP-R" panose="02020400000000000000" pitchFamily="18" charset="-128"/>
                <a:ea typeface="UD デジタル 教科書体 NP-R" panose="02020400000000000000" pitchFamily="18" charset="-128"/>
              </a:rPr>
              <a:t>DANK!</a:t>
            </a:r>
            <a:endParaRPr lang="ja-JP" altLang="en-US" sz="6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3545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750B98-86E0-4E71-B758-9B5F6EC6630B}"/>
              </a:ext>
            </a:extLst>
          </p:cNvPr>
          <p:cNvSpPr>
            <a:spLocks noGrp="1"/>
          </p:cNvSpPr>
          <p:nvPr>
            <p:ph type="title"/>
          </p:nvPr>
        </p:nvSpPr>
        <p:spPr/>
        <p:txBody>
          <a:bodyPr>
            <a:normAutofit/>
          </a:bodyPr>
          <a:lstStyle/>
          <a:p>
            <a:r>
              <a:rPr kumimoji="1" lang="en-US" altLang="ja-JP" sz="3600" dirty="0"/>
              <a:t>Agenda</a:t>
            </a:r>
            <a:endParaRPr kumimoji="1" lang="ja-JP" altLang="en-US" sz="3600" dirty="0"/>
          </a:p>
        </p:txBody>
      </p:sp>
      <p:sp>
        <p:nvSpPr>
          <p:cNvPr id="3" name="コンテンツ プレースホルダー 2">
            <a:extLst>
              <a:ext uri="{FF2B5EF4-FFF2-40B4-BE49-F238E27FC236}">
                <a16:creationId xmlns:a16="http://schemas.microsoft.com/office/drawing/2014/main" id="{85918D4C-A9E4-4D01-9CB9-44254FEC89FF}"/>
              </a:ext>
            </a:extLst>
          </p:cNvPr>
          <p:cNvSpPr>
            <a:spLocks noGrp="1"/>
          </p:cNvSpPr>
          <p:nvPr>
            <p:ph idx="1"/>
          </p:nvPr>
        </p:nvSpPr>
        <p:spPr>
          <a:xfrm>
            <a:off x="2231136" y="2638044"/>
            <a:ext cx="7729728" cy="3255264"/>
          </a:xfrm>
        </p:spPr>
        <p:txBody>
          <a:bodyPr>
            <a:normAutofit fontScale="77500" lnSpcReduction="20000"/>
          </a:bodyPr>
          <a:lstStyle/>
          <a:p>
            <a:pPr marL="825246" indent="-742950">
              <a:lnSpc>
                <a:spcPct val="150000"/>
              </a:lnSpc>
              <a:buAutoNum type="arabicPeriod"/>
            </a:pPr>
            <a:r>
              <a:rPr lang="ja-JP" altLang="en-US" sz="3200" dirty="0">
                <a:latin typeface="UD デジタル 教科書体 NP-R" panose="02020400000000000000" pitchFamily="18" charset="-128"/>
                <a:ea typeface="UD デジタル 教科書体 NP-R" panose="02020400000000000000" pitchFamily="18" charset="-128"/>
              </a:rPr>
              <a:t>プログラム概要</a:t>
            </a:r>
            <a:endParaRPr lang="en-US" altLang="ja-JP" sz="3200" dirty="0">
              <a:latin typeface="UD デジタル 教科書体 NP-R" panose="02020400000000000000" pitchFamily="18" charset="-128"/>
              <a:ea typeface="UD デジタル 教科書体 NP-R" panose="02020400000000000000" pitchFamily="18" charset="-128"/>
            </a:endParaRPr>
          </a:p>
          <a:p>
            <a:pPr marL="825246" indent="-742950">
              <a:lnSpc>
                <a:spcPct val="150000"/>
              </a:lnSpc>
              <a:buAutoNum type="arabicPeriod"/>
            </a:pPr>
            <a:r>
              <a:rPr lang="ja-JP" altLang="en-US" sz="3200" dirty="0">
                <a:latin typeface="UD デジタル 教科書体 NP-R" panose="02020400000000000000" pitchFamily="18" charset="-128"/>
                <a:ea typeface="UD デジタル 教科書体 NP-R" panose="02020400000000000000" pitchFamily="18" charset="-128"/>
              </a:rPr>
              <a:t>奨学金について</a:t>
            </a:r>
            <a:endParaRPr lang="en-US" altLang="ja-JP" sz="3200" dirty="0">
              <a:latin typeface="UD デジタル 教科書体 NP-R" panose="02020400000000000000" pitchFamily="18" charset="-128"/>
              <a:ea typeface="UD デジタル 教科書体 NP-R" panose="02020400000000000000" pitchFamily="18" charset="-128"/>
            </a:endParaRPr>
          </a:p>
          <a:p>
            <a:pPr marL="825246" indent="-742950">
              <a:lnSpc>
                <a:spcPct val="150000"/>
              </a:lnSpc>
              <a:buAutoNum type="arabicPeriod"/>
            </a:pPr>
            <a:r>
              <a:rPr lang="ja-JP" altLang="en-US" sz="3200" dirty="0">
                <a:latin typeface="UD デジタル 教科書体 NP-R" panose="02020400000000000000" pitchFamily="18" charset="-128"/>
                <a:ea typeface="UD デジタル 教科書体 NP-R" panose="02020400000000000000" pitchFamily="18" charset="-128"/>
              </a:rPr>
              <a:t>申込みと今後の流れ</a:t>
            </a:r>
            <a:endParaRPr lang="en-US" altLang="ja-JP" sz="3200" dirty="0">
              <a:latin typeface="UD デジタル 教科書体 NP-R" panose="02020400000000000000" pitchFamily="18" charset="-128"/>
              <a:ea typeface="UD デジタル 教科書体 NP-R" panose="02020400000000000000" pitchFamily="18" charset="-128"/>
            </a:endParaRPr>
          </a:p>
          <a:p>
            <a:pPr marL="825246" indent="-742950">
              <a:lnSpc>
                <a:spcPct val="150000"/>
              </a:lnSpc>
              <a:buAutoNum type="arabicPeriod"/>
            </a:pPr>
            <a:r>
              <a:rPr lang="ja-JP" altLang="en-US" sz="3200" dirty="0">
                <a:latin typeface="UD デジタル 教科書体 NP-R" panose="02020400000000000000" pitchFamily="18" charset="-128"/>
                <a:ea typeface="UD デジタル 教科書体 NP-R" panose="02020400000000000000" pitchFamily="18" charset="-128"/>
              </a:rPr>
              <a:t>留学するということ</a:t>
            </a:r>
            <a:endParaRPr lang="en-US" altLang="ja-JP" sz="3200" dirty="0">
              <a:latin typeface="UD デジタル 教科書体 NP-R" panose="02020400000000000000" pitchFamily="18" charset="-128"/>
              <a:ea typeface="UD デジタル 教科書体 NP-R" panose="02020400000000000000" pitchFamily="18" charset="-128"/>
            </a:endParaRPr>
          </a:p>
          <a:p>
            <a:pPr marL="825246" indent="-742950">
              <a:lnSpc>
                <a:spcPct val="150000"/>
              </a:lnSpc>
              <a:buAutoNum type="arabicPeriod"/>
            </a:pPr>
            <a:r>
              <a:rPr lang="ja-JP" altLang="en-US" sz="3200" dirty="0">
                <a:latin typeface="UD デジタル 教科書体 NP-R" panose="02020400000000000000" pitchFamily="18" charset="-128"/>
                <a:ea typeface="UD デジタル 教科書体 NP-R" panose="02020400000000000000" pitchFamily="18" charset="-128"/>
              </a:rPr>
              <a:t>相談窓口</a:t>
            </a:r>
            <a:endParaRPr lang="en-US" altLang="ja-JP" sz="3200" dirty="0">
              <a:latin typeface="UD デジタル 教科書体 NP-R" panose="02020400000000000000" pitchFamily="18" charset="-128"/>
              <a:ea typeface="UD デジタル 教科書体 NP-R" panose="02020400000000000000" pitchFamily="18" charset="-128"/>
            </a:endParaRPr>
          </a:p>
          <a:p>
            <a:endParaRPr kumimoji="1" lang="ja-JP" altLang="en-US" dirty="0"/>
          </a:p>
        </p:txBody>
      </p:sp>
    </p:spTree>
    <p:extLst>
      <p:ext uri="{BB962C8B-B14F-4D97-AF65-F5344CB8AC3E}">
        <p14:creationId xmlns:p14="http://schemas.microsoft.com/office/powerpoint/2010/main" val="325143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83F281-219C-4EA7-AC71-73C89906894B}"/>
              </a:ext>
            </a:extLst>
          </p:cNvPr>
          <p:cNvSpPr>
            <a:spLocks noGrp="1"/>
          </p:cNvSpPr>
          <p:nvPr>
            <p:ph type="title"/>
          </p:nvPr>
        </p:nvSpPr>
        <p:spPr>
          <a:xfrm>
            <a:off x="2270586" y="294597"/>
            <a:ext cx="7729728" cy="780347"/>
          </a:xfrm>
        </p:spPr>
        <p:txBody>
          <a:bodyPr/>
          <a:lstStyle/>
          <a:p>
            <a:r>
              <a:rPr kumimoji="1" lang="ja-JP" altLang="en-US" dirty="0"/>
              <a:t>プログラム概要</a:t>
            </a:r>
          </a:p>
        </p:txBody>
      </p:sp>
      <p:pic>
        <p:nvPicPr>
          <p:cNvPr id="5" name="コンテンツ プレースホルダー 4">
            <a:extLst>
              <a:ext uri="{FF2B5EF4-FFF2-40B4-BE49-F238E27FC236}">
                <a16:creationId xmlns:a16="http://schemas.microsoft.com/office/drawing/2014/main" id="{8B598F81-097D-4306-9AC1-D7A7F5033BB2}"/>
              </a:ext>
            </a:extLst>
          </p:cNvPr>
          <p:cNvPicPr>
            <a:picLocks noGrp="1" noChangeAspect="1"/>
          </p:cNvPicPr>
          <p:nvPr>
            <p:ph idx="1"/>
          </p:nvPr>
        </p:nvPicPr>
        <p:blipFill>
          <a:blip r:embed="rId2"/>
          <a:stretch>
            <a:fillRect/>
          </a:stretch>
        </p:blipFill>
        <p:spPr>
          <a:xfrm>
            <a:off x="192538" y="4627114"/>
            <a:ext cx="3794088" cy="1997052"/>
          </a:xfrm>
          <a:prstGeom prst="rect">
            <a:avLst/>
          </a:prstGeom>
          <a:ln>
            <a:noFill/>
          </a:ln>
          <a:effectLst>
            <a:softEdge rad="112500"/>
          </a:effectLst>
        </p:spPr>
      </p:pic>
      <p:pic>
        <p:nvPicPr>
          <p:cNvPr id="7" name="図 6">
            <a:extLst>
              <a:ext uri="{FF2B5EF4-FFF2-40B4-BE49-F238E27FC236}">
                <a16:creationId xmlns:a16="http://schemas.microsoft.com/office/drawing/2014/main" id="{9C48094E-EC18-4825-A76F-4CB71654141B}"/>
              </a:ext>
            </a:extLst>
          </p:cNvPr>
          <p:cNvPicPr>
            <a:picLocks noChangeAspect="1"/>
          </p:cNvPicPr>
          <p:nvPr/>
        </p:nvPicPr>
        <p:blipFill>
          <a:blip r:embed="rId3"/>
          <a:stretch>
            <a:fillRect/>
          </a:stretch>
        </p:blipFill>
        <p:spPr>
          <a:xfrm>
            <a:off x="4277857" y="4627114"/>
            <a:ext cx="3715187" cy="1991379"/>
          </a:xfrm>
          <a:prstGeom prst="rect">
            <a:avLst/>
          </a:prstGeom>
          <a:ln>
            <a:noFill/>
          </a:ln>
          <a:effectLst>
            <a:softEdge rad="112500"/>
          </a:effectLst>
        </p:spPr>
      </p:pic>
      <p:pic>
        <p:nvPicPr>
          <p:cNvPr id="9" name="図 8">
            <a:extLst>
              <a:ext uri="{FF2B5EF4-FFF2-40B4-BE49-F238E27FC236}">
                <a16:creationId xmlns:a16="http://schemas.microsoft.com/office/drawing/2014/main" id="{4A6CE396-C7F8-4254-A8FB-3D5C914C9095}"/>
              </a:ext>
            </a:extLst>
          </p:cNvPr>
          <p:cNvPicPr>
            <a:picLocks noChangeAspect="1"/>
          </p:cNvPicPr>
          <p:nvPr/>
        </p:nvPicPr>
        <p:blipFill>
          <a:blip r:embed="rId4"/>
          <a:stretch>
            <a:fillRect/>
          </a:stretch>
        </p:blipFill>
        <p:spPr>
          <a:xfrm>
            <a:off x="8284275" y="4627115"/>
            <a:ext cx="3715187" cy="1991378"/>
          </a:xfrm>
          <a:prstGeom prst="rect">
            <a:avLst/>
          </a:prstGeom>
          <a:ln>
            <a:noFill/>
          </a:ln>
          <a:effectLst>
            <a:softEdge rad="112500"/>
          </a:effectLst>
        </p:spPr>
      </p:pic>
      <p:sp>
        <p:nvSpPr>
          <p:cNvPr id="10" name="テキスト ボックス 9">
            <a:extLst>
              <a:ext uri="{FF2B5EF4-FFF2-40B4-BE49-F238E27FC236}">
                <a16:creationId xmlns:a16="http://schemas.microsoft.com/office/drawing/2014/main" id="{3E2023F1-E167-4A8B-A93B-1E4360BC9EC2}"/>
              </a:ext>
            </a:extLst>
          </p:cNvPr>
          <p:cNvSpPr txBox="1"/>
          <p:nvPr/>
        </p:nvSpPr>
        <p:spPr>
          <a:xfrm>
            <a:off x="351171" y="1352644"/>
            <a:ext cx="6628738" cy="1569660"/>
          </a:xfrm>
          <a:prstGeom prst="rect">
            <a:avLst/>
          </a:prstGeom>
          <a:noFill/>
          <a:ln>
            <a:solidFill>
              <a:schemeClr val="accent1"/>
            </a:solidFill>
          </a:ln>
        </p:spPr>
        <p:txBody>
          <a:bodyPr wrap="none" rtlCol="0">
            <a:spAutoFit/>
          </a:bodyPr>
          <a:lstStyle/>
          <a:p>
            <a:r>
              <a:rPr kumimoji="1" lang="ja-JP" altLang="en-US" sz="2400" dirty="0"/>
              <a:t>＜プログラムについて＞</a:t>
            </a:r>
            <a:endParaRPr kumimoji="1" lang="en-US" altLang="ja-JP" sz="2400" dirty="0"/>
          </a:p>
          <a:p>
            <a:pPr marL="285750" indent="-285750">
              <a:buFont typeface="Arial" panose="020B0604020202020204" pitchFamily="34" charset="0"/>
              <a:buChar char="•"/>
            </a:pPr>
            <a:r>
              <a:rPr kumimoji="1" lang="ja-JP" altLang="en-US" sz="2400" dirty="0"/>
              <a:t>期間：</a:t>
            </a:r>
            <a:r>
              <a:rPr kumimoji="1" lang="en-US" altLang="ja-JP" sz="2400" dirty="0"/>
              <a:t>9/2~9/13</a:t>
            </a:r>
            <a:r>
              <a:rPr kumimoji="1" lang="ja-JP" altLang="en-US" sz="2400" dirty="0"/>
              <a:t>（</a:t>
            </a:r>
            <a:r>
              <a:rPr kumimoji="1" lang="en-US" altLang="ja-JP" sz="2400" dirty="0"/>
              <a:t>2</a:t>
            </a:r>
            <a:r>
              <a:rPr kumimoji="1" lang="ja-JP" altLang="en-US" sz="2400" dirty="0"/>
              <a:t>週間）</a:t>
            </a:r>
            <a:endParaRPr kumimoji="1" lang="en-US" altLang="ja-JP" sz="2400" dirty="0"/>
          </a:p>
          <a:p>
            <a:pPr marL="285750" indent="-285750">
              <a:buFont typeface="Arial" panose="020B0604020202020204" pitchFamily="34" charset="0"/>
              <a:buChar char="•"/>
            </a:pPr>
            <a:r>
              <a:rPr kumimoji="1" lang="ja-JP" altLang="en-US" sz="2400" dirty="0"/>
              <a:t>場所：ウィーン工科大学</a:t>
            </a:r>
            <a:endParaRPr kumimoji="1" lang="en-US" altLang="ja-JP" sz="2400" dirty="0"/>
          </a:p>
          <a:p>
            <a:pPr marL="285750" indent="-285750">
              <a:buFont typeface="Arial" panose="020B0604020202020204" pitchFamily="34" charset="0"/>
              <a:buChar char="•"/>
            </a:pPr>
            <a:r>
              <a:rPr kumimoji="1" lang="ja-JP" altLang="en-US" sz="2400" dirty="0"/>
              <a:t>研修費：約</a:t>
            </a:r>
            <a:r>
              <a:rPr kumimoji="1" lang="en-US" altLang="ja-JP" sz="2400" dirty="0"/>
              <a:t>40</a:t>
            </a:r>
            <a:r>
              <a:rPr kumimoji="1" lang="ja-JP" altLang="en-US" sz="2400" dirty="0"/>
              <a:t>万（奨学金支給の可能性あり）</a:t>
            </a:r>
            <a:endParaRPr kumimoji="1" lang="en-US" altLang="ja-JP" sz="2400" dirty="0"/>
          </a:p>
        </p:txBody>
      </p:sp>
      <p:sp>
        <p:nvSpPr>
          <p:cNvPr id="11" name="テキスト ボックス 10">
            <a:extLst>
              <a:ext uri="{FF2B5EF4-FFF2-40B4-BE49-F238E27FC236}">
                <a16:creationId xmlns:a16="http://schemas.microsoft.com/office/drawing/2014/main" id="{B8B0B883-DFB5-4BF7-A707-1FD28C1B0FC8}"/>
              </a:ext>
            </a:extLst>
          </p:cNvPr>
          <p:cNvSpPr txBox="1"/>
          <p:nvPr/>
        </p:nvSpPr>
        <p:spPr>
          <a:xfrm>
            <a:off x="5072630" y="2852502"/>
            <a:ext cx="6768199" cy="1477328"/>
          </a:xfrm>
          <a:prstGeom prst="rect">
            <a:avLst/>
          </a:prstGeom>
          <a:noFill/>
          <a:ln>
            <a:solidFill>
              <a:schemeClr val="accent1"/>
            </a:solidFill>
          </a:ln>
        </p:spPr>
        <p:txBody>
          <a:bodyPr wrap="none" rtlCol="0">
            <a:spAutoFit/>
          </a:bodyPr>
          <a:lstStyle/>
          <a:p>
            <a:endParaRPr kumimoji="1" lang="en-US" altLang="ja-JP" dirty="0"/>
          </a:p>
          <a:p>
            <a:r>
              <a:rPr kumimoji="1" lang="ja-JP" altLang="en-US" sz="2400" dirty="0"/>
              <a:t>＜大学について＞</a:t>
            </a:r>
            <a:endParaRPr kumimoji="1" lang="en-US" altLang="ja-JP" sz="2400" dirty="0"/>
          </a:p>
          <a:p>
            <a:pPr marL="285750" indent="-285750">
              <a:buFont typeface="Arial" panose="020B0604020202020204" pitchFamily="34" charset="0"/>
              <a:buChar char="•"/>
            </a:pPr>
            <a:r>
              <a:rPr kumimoji="1" lang="ja-JP" altLang="en-US" sz="2400" dirty="0"/>
              <a:t>学生数：</a:t>
            </a:r>
            <a:r>
              <a:rPr kumimoji="1" lang="en-US" altLang="ja-JP" sz="2400" dirty="0"/>
              <a:t>26,200 </a:t>
            </a:r>
            <a:r>
              <a:rPr kumimoji="1" lang="ja-JP" altLang="en-US" sz="2400" dirty="0"/>
              <a:t>人（留学生 </a:t>
            </a:r>
            <a:r>
              <a:rPr kumimoji="1" lang="en-US" altLang="ja-JP" sz="2400" dirty="0"/>
              <a:t>19% </a:t>
            </a:r>
            <a:r>
              <a:rPr kumimoji="1" lang="ja-JP" altLang="en-US" sz="2400" dirty="0"/>
              <a:t>、 </a:t>
            </a:r>
            <a:r>
              <a:rPr kumimoji="1" lang="en-US" altLang="ja-JP" sz="2400" dirty="0"/>
              <a:t>30% </a:t>
            </a:r>
            <a:r>
              <a:rPr kumimoji="1" lang="ja-JP" altLang="en-US" sz="2400" dirty="0"/>
              <a:t>女性）</a:t>
            </a:r>
          </a:p>
          <a:p>
            <a:pPr marL="285750" indent="-285750">
              <a:buFont typeface="Arial" panose="020B0604020202020204" pitchFamily="34" charset="0"/>
              <a:buChar char="•"/>
            </a:pPr>
            <a:r>
              <a:rPr kumimoji="1" lang="ja-JP" altLang="en-US" sz="2400" dirty="0"/>
              <a:t>専門：工学、自然科学</a:t>
            </a:r>
          </a:p>
        </p:txBody>
      </p:sp>
    </p:spTree>
    <p:extLst>
      <p:ext uri="{BB962C8B-B14F-4D97-AF65-F5344CB8AC3E}">
        <p14:creationId xmlns:p14="http://schemas.microsoft.com/office/powerpoint/2010/main" val="333228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5E2B0E-2ABB-481C-B79F-3B916AD7E4C3}"/>
              </a:ext>
            </a:extLst>
          </p:cNvPr>
          <p:cNvSpPr>
            <a:spLocks noGrp="1"/>
          </p:cNvSpPr>
          <p:nvPr>
            <p:ph type="title"/>
          </p:nvPr>
        </p:nvSpPr>
        <p:spPr>
          <a:xfrm>
            <a:off x="2140394" y="329498"/>
            <a:ext cx="7729728" cy="829207"/>
          </a:xfrm>
        </p:spPr>
        <p:txBody>
          <a:bodyPr/>
          <a:lstStyle/>
          <a:p>
            <a:r>
              <a:rPr lang="ja-JP" altLang="en-US" dirty="0"/>
              <a:t>プログラム概要</a:t>
            </a:r>
            <a:endParaRPr kumimoji="1" lang="ja-JP" altLang="en-US" dirty="0"/>
          </a:p>
        </p:txBody>
      </p:sp>
      <p:sp>
        <p:nvSpPr>
          <p:cNvPr id="6" name="テキスト ボックス 5">
            <a:extLst>
              <a:ext uri="{FF2B5EF4-FFF2-40B4-BE49-F238E27FC236}">
                <a16:creationId xmlns:a16="http://schemas.microsoft.com/office/drawing/2014/main" id="{A07285C3-DA3C-49CC-A005-7DB1063E6B7F}"/>
              </a:ext>
            </a:extLst>
          </p:cNvPr>
          <p:cNvSpPr txBox="1"/>
          <p:nvPr/>
        </p:nvSpPr>
        <p:spPr>
          <a:xfrm>
            <a:off x="998161" y="1539348"/>
            <a:ext cx="9269643" cy="4524315"/>
          </a:xfrm>
          <a:prstGeom prst="rect">
            <a:avLst/>
          </a:prstGeom>
          <a:noFill/>
        </p:spPr>
        <p:txBody>
          <a:bodyPr wrap="square" rtlCol="0">
            <a:spAutoFit/>
          </a:bodyPr>
          <a:lstStyle/>
          <a:p>
            <a:r>
              <a:rPr kumimoji="1" lang="ja-JP" altLang="en-US" dirty="0"/>
              <a:t>概要：</a:t>
            </a:r>
            <a:endParaRPr kumimoji="1" lang="en-US" altLang="ja-JP" dirty="0"/>
          </a:p>
          <a:p>
            <a:endParaRPr kumimoji="1" lang="en-US" altLang="ja-JP" dirty="0"/>
          </a:p>
          <a:p>
            <a:r>
              <a:rPr kumimoji="1" lang="ja-JP" altLang="en-US" dirty="0"/>
              <a:t>　過去の産業革命が数十年単位で発展を遂げてきたのに対し、第</a:t>
            </a:r>
            <a:r>
              <a:rPr kumimoji="1" lang="en-US" altLang="ja-JP" dirty="0"/>
              <a:t>4</a:t>
            </a:r>
            <a:r>
              <a:rPr kumimoji="1" lang="ja-JP" altLang="en-US" dirty="0"/>
              <a:t>の産業革命といわれる現在、その発展のサイクルは早く、数年単位で目まぐるしく変化している。</a:t>
            </a:r>
            <a:endParaRPr kumimoji="1" lang="en-US" altLang="ja-JP" dirty="0"/>
          </a:p>
          <a:p>
            <a:r>
              <a:rPr kumimoji="1" lang="ja-JP" altLang="en-US" dirty="0"/>
              <a:t>　</a:t>
            </a:r>
            <a:r>
              <a:rPr kumimoji="1" lang="en-US" altLang="ja-JP" dirty="0"/>
              <a:t>Internet</a:t>
            </a:r>
            <a:r>
              <a:rPr kumimoji="1" lang="ja-JP" altLang="en-US" dirty="0"/>
              <a:t> </a:t>
            </a:r>
            <a:r>
              <a:rPr kumimoji="1" lang="en-US" altLang="ja-JP" dirty="0"/>
              <a:t>of</a:t>
            </a:r>
            <a:r>
              <a:rPr kumimoji="1" lang="ja-JP" altLang="en-US" dirty="0"/>
              <a:t> </a:t>
            </a:r>
            <a:r>
              <a:rPr kumimoji="1" lang="en-US" altLang="ja-JP" dirty="0"/>
              <a:t>Things</a:t>
            </a:r>
            <a:r>
              <a:rPr kumimoji="1" lang="ja-JP" altLang="en-US" dirty="0"/>
              <a:t>はもはや、</a:t>
            </a:r>
            <a:r>
              <a:rPr kumimoji="1" lang="en-US" altLang="ja-JP" dirty="0"/>
              <a:t>Internet</a:t>
            </a:r>
            <a:r>
              <a:rPr kumimoji="1" lang="ja-JP" altLang="en-US" dirty="0"/>
              <a:t> </a:t>
            </a:r>
            <a:r>
              <a:rPr kumimoji="1" lang="en-US" altLang="ja-JP" dirty="0"/>
              <a:t>of</a:t>
            </a:r>
            <a:r>
              <a:rPr kumimoji="1" lang="ja-JP" altLang="en-US" dirty="0"/>
              <a:t> </a:t>
            </a:r>
            <a:r>
              <a:rPr kumimoji="1" lang="en-US" altLang="ja-JP" dirty="0"/>
              <a:t>Everything</a:t>
            </a:r>
            <a:r>
              <a:rPr kumimoji="1" lang="ja-JP" altLang="en-US" dirty="0"/>
              <a:t>という新しいコンセプトへと変化しており、</a:t>
            </a:r>
            <a:r>
              <a:rPr kumimoji="1" lang="en-US" altLang="ja-JP" dirty="0"/>
              <a:t>2020</a:t>
            </a:r>
            <a:r>
              <a:rPr kumimoji="1" lang="ja-JP" altLang="en-US" dirty="0"/>
              <a:t>年までに</a:t>
            </a:r>
            <a:r>
              <a:rPr kumimoji="1" lang="en-US" altLang="ja-JP" dirty="0"/>
              <a:t>400</a:t>
            </a:r>
            <a:r>
              <a:rPr kumimoji="1" lang="ja-JP" altLang="en-US" dirty="0"/>
              <a:t>億台ものデバイスが普及するといわれている。その中で重要となるのが、ビッグデータである。数百億のデバイスの中にたくさんのデータが蓄積されており、それらは私たちのプライバシーに大きな影響を与えているのである。</a:t>
            </a:r>
            <a:endParaRPr kumimoji="1" lang="en-US" altLang="ja-JP" dirty="0"/>
          </a:p>
          <a:p>
            <a:r>
              <a:rPr kumimoji="1" lang="ja-JP" altLang="en-US" dirty="0"/>
              <a:t>　こうして、プライバシーとデータ保護の問題が浮上し、クラウドと呼ばれるデータセンターへ大量のデータが蓄積されるようになった。ところが、やはり問題になるのはセキュリティである。時代は瞬く間に変化し、もはやローカルネットワークから分離された環境でセキュリティを構築するのではなく、プライベートな環境であろうが工場の生産ライン上であろうが、どこでもデバイスをセキュアに保つことのできる</a:t>
            </a:r>
            <a:r>
              <a:rPr kumimoji="1" lang="en-US" altLang="ja-JP" dirty="0"/>
              <a:t>Edge-Security</a:t>
            </a:r>
            <a:r>
              <a:rPr kumimoji="1" lang="ja-JP" altLang="en-US" dirty="0"/>
              <a:t>へと移行しつつある。</a:t>
            </a:r>
            <a:endParaRPr kumimoji="1" lang="en-US" altLang="ja-JP" dirty="0"/>
          </a:p>
          <a:p>
            <a:r>
              <a:rPr kumimoji="1" lang="ja-JP" altLang="en-US" dirty="0"/>
              <a:t>　本サマーコースでは、</a:t>
            </a:r>
            <a:r>
              <a:rPr kumimoji="1" lang="en-US" altLang="ja-JP" dirty="0"/>
              <a:t>IoT,</a:t>
            </a:r>
            <a:r>
              <a:rPr kumimoji="1" lang="ja-JP" altLang="en-US" dirty="0"/>
              <a:t> </a:t>
            </a:r>
            <a:r>
              <a:rPr kumimoji="1" lang="en-US" altLang="ja-JP" dirty="0"/>
              <a:t>Big</a:t>
            </a:r>
            <a:r>
              <a:rPr kumimoji="1" lang="ja-JP" altLang="en-US" dirty="0"/>
              <a:t> </a:t>
            </a:r>
            <a:r>
              <a:rPr kumimoji="1" lang="en-US" altLang="ja-JP" dirty="0"/>
              <a:t>Data,</a:t>
            </a:r>
            <a:r>
              <a:rPr kumimoji="1" lang="ja-JP" altLang="en-US" dirty="0"/>
              <a:t> </a:t>
            </a:r>
            <a:r>
              <a:rPr kumimoji="1" lang="en-US" altLang="ja-JP" dirty="0"/>
              <a:t>Cloud,</a:t>
            </a:r>
            <a:r>
              <a:rPr kumimoji="1" lang="ja-JP" altLang="en-US" dirty="0"/>
              <a:t> </a:t>
            </a:r>
            <a:r>
              <a:rPr kumimoji="1" lang="en-US" altLang="ja-JP" dirty="0"/>
              <a:t>Security</a:t>
            </a:r>
            <a:r>
              <a:rPr kumimoji="1" lang="ja-JP" altLang="en-US" dirty="0"/>
              <a:t>を軸に、これらのテーマが数年先の未来にどのように発展していくのかを学ぶことで、</a:t>
            </a:r>
            <a:r>
              <a:rPr kumimoji="1" lang="en-US" altLang="ja-JP" dirty="0"/>
              <a:t>10</a:t>
            </a:r>
            <a:r>
              <a:rPr kumimoji="1" lang="ja-JP" altLang="en-US" dirty="0"/>
              <a:t>年先の変化に対応できるようにする。</a:t>
            </a:r>
          </a:p>
        </p:txBody>
      </p:sp>
    </p:spTree>
    <p:extLst>
      <p:ext uri="{BB962C8B-B14F-4D97-AF65-F5344CB8AC3E}">
        <p14:creationId xmlns:p14="http://schemas.microsoft.com/office/powerpoint/2010/main" val="332253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5E2B0E-2ABB-481C-B79F-3B916AD7E4C3}"/>
              </a:ext>
            </a:extLst>
          </p:cNvPr>
          <p:cNvSpPr>
            <a:spLocks noGrp="1"/>
          </p:cNvSpPr>
          <p:nvPr>
            <p:ph type="title"/>
          </p:nvPr>
        </p:nvSpPr>
        <p:spPr>
          <a:xfrm>
            <a:off x="2140394" y="329498"/>
            <a:ext cx="7729728" cy="829207"/>
          </a:xfrm>
        </p:spPr>
        <p:txBody>
          <a:bodyPr/>
          <a:lstStyle/>
          <a:p>
            <a:r>
              <a:rPr lang="ja-JP" altLang="en-US" dirty="0"/>
              <a:t>プログラム概要</a:t>
            </a:r>
            <a:endParaRPr kumimoji="1" lang="ja-JP" altLang="en-US" dirty="0"/>
          </a:p>
        </p:txBody>
      </p:sp>
      <p:sp>
        <p:nvSpPr>
          <p:cNvPr id="5" name="テキスト ボックス 4">
            <a:extLst>
              <a:ext uri="{FF2B5EF4-FFF2-40B4-BE49-F238E27FC236}">
                <a16:creationId xmlns:a16="http://schemas.microsoft.com/office/drawing/2014/main" id="{F1B6BE7D-4415-49C4-9A4A-135E392D5721}"/>
              </a:ext>
            </a:extLst>
          </p:cNvPr>
          <p:cNvSpPr txBox="1"/>
          <p:nvPr/>
        </p:nvSpPr>
        <p:spPr>
          <a:xfrm>
            <a:off x="2762382" y="1462120"/>
            <a:ext cx="6233277" cy="646331"/>
          </a:xfrm>
          <a:prstGeom prst="rect">
            <a:avLst/>
          </a:prstGeom>
          <a:noFill/>
        </p:spPr>
        <p:txBody>
          <a:bodyPr wrap="square" rtlCol="0">
            <a:spAutoFit/>
          </a:bodyPr>
          <a:lstStyle/>
          <a:p>
            <a:pPr algn="ctr"/>
            <a:r>
              <a:rPr kumimoji="1" lang="ja-JP" altLang="en-US" dirty="0"/>
              <a:t>テーマ：</a:t>
            </a:r>
            <a:r>
              <a:rPr kumimoji="1" lang="en-US" altLang="ja-JP" dirty="0"/>
              <a:t>IoT</a:t>
            </a:r>
            <a:r>
              <a:rPr kumimoji="1" lang="ja-JP" altLang="en-US" dirty="0"/>
              <a:t>とインターネットセキュリティ</a:t>
            </a:r>
            <a:endParaRPr kumimoji="1" lang="en-US" altLang="ja-JP" dirty="0"/>
          </a:p>
          <a:p>
            <a:pPr algn="ctr"/>
            <a:r>
              <a:rPr kumimoji="1" lang="ja-JP" altLang="en-US" dirty="0"/>
              <a:t>キーワード：</a:t>
            </a:r>
            <a:r>
              <a:rPr kumimoji="1" lang="en-US" altLang="ja-JP" dirty="0"/>
              <a:t>IoT</a:t>
            </a:r>
            <a:r>
              <a:rPr kumimoji="1" lang="ja-JP" altLang="en-US" dirty="0"/>
              <a:t>、ビッグデータ、 </a:t>
            </a:r>
            <a:r>
              <a:rPr kumimoji="1" lang="en-US" altLang="ja-JP" dirty="0"/>
              <a:t>Cloud</a:t>
            </a:r>
            <a:r>
              <a:rPr kumimoji="1" lang="ja-JP" altLang="en-US" dirty="0"/>
              <a:t>、セキュリティ</a:t>
            </a:r>
          </a:p>
        </p:txBody>
      </p:sp>
      <p:sp>
        <p:nvSpPr>
          <p:cNvPr id="6" name="テキスト ボックス 5">
            <a:extLst>
              <a:ext uri="{FF2B5EF4-FFF2-40B4-BE49-F238E27FC236}">
                <a16:creationId xmlns:a16="http://schemas.microsoft.com/office/drawing/2014/main" id="{A07285C3-DA3C-49CC-A005-7DB1063E6B7F}"/>
              </a:ext>
            </a:extLst>
          </p:cNvPr>
          <p:cNvSpPr txBox="1"/>
          <p:nvPr/>
        </p:nvSpPr>
        <p:spPr>
          <a:xfrm>
            <a:off x="2422113" y="2411867"/>
            <a:ext cx="6913816" cy="3693319"/>
          </a:xfrm>
          <a:prstGeom prst="rect">
            <a:avLst/>
          </a:prstGeom>
          <a:noFill/>
        </p:spPr>
        <p:txBody>
          <a:bodyPr wrap="none" rtlCol="0">
            <a:spAutoFit/>
          </a:bodyPr>
          <a:lstStyle/>
          <a:p>
            <a:r>
              <a:rPr kumimoji="1" lang="en-US" altLang="ja-JP" dirty="0"/>
              <a:t>9</a:t>
            </a:r>
            <a:r>
              <a:rPr kumimoji="1" lang="ja-JP" altLang="en-US" dirty="0"/>
              <a:t>：</a:t>
            </a:r>
            <a:r>
              <a:rPr kumimoji="1" lang="en-US" altLang="ja-JP" dirty="0"/>
              <a:t>00</a:t>
            </a:r>
            <a:r>
              <a:rPr kumimoji="1" lang="ja-JP" altLang="en-US" dirty="0"/>
              <a:t>～</a:t>
            </a:r>
            <a:r>
              <a:rPr kumimoji="1" lang="en-US" altLang="ja-JP" dirty="0"/>
              <a:t>13</a:t>
            </a:r>
            <a:r>
              <a:rPr kumimoji="1" lang="ja-JP" altLang="en-US" dirty="0"/>
              <a:t>：</a:t>
            </a:r>
            <a:r>
              <a:rPr kumimoji="1" lang="en-US" altLang="ja-JP" dirty="0"/>
              <a:t>00</a:t>
            </a:r>
          </a:p>
          <a:p>
            <a:r>
              <a:rPr kumimoji="1" lang="en-US" altLang="ja-JP" dirty="0"/>
              <a:t>Day1: </a:t>
            </a:r>
            <a:r>
              <a:rPr kumimoji="1" lang="ja-JP" altLang="en-US" dirty="0"/>
              <a:t> </a:t>
            </a:r>
            <a:r>
              <a:rPr kumimoji="1" lang="en-US" altLang="ja-JP" dirty="0"/>
              <a:t>IoT</a:t>
            </a:r>
            <a:r>
              <a:rPr kumimoji="1" lang="ja-JP" altLang="en-US" dirty="0"/>
              <a:t>講義</a:t>
            </a:r>
            <a:endParaRPr kumimoji="1" lang="en-US" altLang="ja-JP" dirty="0"/>
          </a:p>
          <a:p>
            <a:r>
              <a:rPr kumimoji="1" lang="en-US" altLang="ja-JP" dirty="0"/>
              <a:t>Day2:  Big Data</a:t>
            </a:r>
            <a:r>
              <a:rPr kumimoji="1" lang="ja-JP" altLang="en-US" dirty="0"/>
              <a:t>と分析論</a:t>
            </a:r>
            <a:endParaRPr kumimoji="1" lang="en-US" altLang="ja-JP" dirty="0"/>
          </a:p>
          <a:p>
            <a:r>
              <a:rPr kumimoji="1" lang="en-US" altLang="ja-JP" dirty="0"/>
              <a:t>Day3:  </a:t>
            </a:r>
            <a:r>
              <a:rPr kumimoji="1" lang="ja-JP" altLang="en-US" dirty="0"/>
              <a:t>安全性とセキュリティ</a:t>
            </a:r>
            <a:endParaRPr kumimoji="1" lang="en-US" altLang="ja-JP" dirty="0"/>
          </a:p>
          <a:p>
            <a:r>
              <a:rPr kumimoji="1" lang="en-US" altLang="ja-JP" dirty="0"/>
              <a:t>Day4:  IoT</a:t>
            </a:r>
            <a:r>
              <a:rPr kumimoji="1" lang="ja-JP" altLang="en-US" dirty="0"/>
              <a:t>とビッグデータ：プライバシーと国際法、規制について</a:t>
            </a:r>
            <a:endParaRPr kumimoji="1" lang="en-US" altLang="ja-JP" dirty="0"/>
          </a:p>
          <a:p>
            <a:r>
              <a:rPr kumimoji="1" lang="en-US" altLang="ja-JP" dirty="0"/>
              <a:t>Day5:  Smart Factoring &amp; </a:t>
            </a:r>
            <a:r>
              <a:rPr kumimoji="1" lang="en-US" altLang="ja-JP" dirty="0" err="1"/>
              <a:t>IIoT</a:t>
            </a:r>
            <a:r>
              <a:rPr kumimoji="1" lang="en-US" altLang="ja-JP" dirty="0"/>
              <a:t> (</a:t>
            </a:r>
            <a:r>
              <a:rPr kumimoji="1" lang="ja-JP" altLang="en-US" dirty="0"/>
              <a:t>産業</a:t>
            </a:r>
            <a:r>
              <a:rPr kumimoji="1" lang="en-US" altLang="ja-JP" dirty="0"/>
              <a:t>IoT)</a:t>
            </a:r>
          </a:p>
          <a:p>
            <a:r>
              <a:rPr kumimoji="1" lang="en-US" altLang="ja-JP" dirty="0"/>
              <a:t>Day6:  Information</a:t>
            </a:r>
            <a:r>
              <a:rPr kumimoji="1" lang="ja-JP" altLang="en-US" dirty="0"/>
              <a:t> </a:t>
            </a:r>
            <a:r>
              <a:rPr kumimoji="1" lang="en-US" altLang="ja-JP" dirty="0"/>
              <a:t>Security</a:t>
            </a:r>
            <a:r>
              <a:rPr kumimoji="1" lang="ja-JP" altLang="en-US" dirty="0"/>
              <a:t> </a:t>
            </a:r>
            <a:r>
              <a:rPr kumimoji="1" lang="en-US" altLang="ja-JP" dirty="0"/>
              <a:t>Management</a:t>
            </a:r>
            <a:r>
              <a:rPr kumimoji="1" lang="ja-JP" altLang="en-US" dirty="0"/>
              <a:t> </a:t>
            </a:r>
            <a:r>
              <a:rPr kumimoji="1" lang="en-US" altLang="ja-JP" dirty="0"/>
              <a:t>System</a:t>
            </a:r>
          </a:p>
          <a:p>
            <a:r>
              <a:rPr kumimoji="1" lang="ja-JP" altLang="en-US" dirty="0"/>
              <a:t>　　  リスクマネジメントやビジネスをテーマとした調査</a:t>
            </a:r>
            <a:endParaRPr kumimoji="1" lang="en-US" altLang="ja-JP" dirty="0"/>
          </a:p>
          <a:p>
            <a:r>
              <a:rPr kumimoji="1" lang="en-US" altLang="ja-JP" dirty="0"/>
              <a:t>Day7: </a:t>
            </a:r>
            <a:r>
              <a:rPr kumimoji="1" lang="ja-JP" altLang="en-US" dirty="0"/>
              <a:t> ワークショップ：安全なデバイスの構築方法</a:t>
            </a:r>
            <a:endParaRPr kumimoji="1" lang="en-US" altLang="ja-JP" dirty="0"/>
          </a:p>
          <a:p>
            <a:r>
              <a:rPr kumimoji="1" lang="en-US" altLang="ja-JP" dirty="0"/>
              <a:t>Day8:  </a:t>
            </a:r>
            <a:r>
              <a:rPr kumimoji="1" lang="ja-JP" altLang="en-US" dirty="0"/>
              <a:t>実用されている</a:t>
            </a:r>
            <a:r>
              <a:rPr kumimoji="1" lang="en-US" altLang="ja-JP" dirty="0"/>
              <a:t>IoT</a:t>
            </a:r>
            <a:r>
              <a:rPr kumimoji="1" lang="ja-JP" altLang="en-US" dirty="0"/>
              <a:t>デバイスを用いたグループワーク</a:t>
            </a:r>
            <a:endParaRPr kumimoji="1" lang="en-US" altLang="ja-JP" dirty="0"/>
          </a:p>
          <a:p>
            <a:r>
              <a:rPr kumimoji="1" lang="en-US" altLang="ja-JP" dirty="0"/>
              <a:t>Day9:  </a:t>
            </a:r>
            <a:r>
              <a:rPr kumimoji="1" lang="ja-JP" altLang="en-US" dirty="0"/>
              <a:t>ウィーンの</a:t>
            </a:r>
            <a:r>
              <a:rPr kumimoji="1" lang="en-US" altLang="ja-JP" dirty="0"/>
              <a:t>IoT</a:t>
            </a:r>
            <a:r>
              <a:rPr kumimoji="1" lang="ja-JP" altLang="en-US" dirty="0"/>
              <a:t>ラボ訪問</a:t>
            </a:r>
            <a:endParaRPr kumimoji="1" lang="en-US" altLang="ja-JP" dirty="0"/>
          </a:p>
          <a:p>
            <a:r>
              <a:rPr kumimoji="1" lang="en-US" altLang="ja-JP" dirty="0"/>
              <a:t>Day10: </a:t>
            </a:r>
            <a:r>
              <a:rPr kumimoji="1" lang="ja-JP" altLang="en-US" dirty="0"/>
              <a:t>総論－デジタル社会への示唆と未来へのソリューション</a:t>
            </a:r>
            <a:endParaRPr kumimoji="1" lang="en-US" altLang="ja-JP" dirty="0"/>
          </a:p>
          <a:p>
            <a:endParaRPr kumimoji="1" lang="ja-JP" altLang="en-US" dirty="0"/>
          </a:p>
        </p:txBody>
      </p:sp>
    </p:spTree>
    <p:extLst>
      <p:ext uri="{BB962C8B-B14F-4D97-AF65-F5344CB8AC3E}">
        <p14:creationId xmlns:p14="http://schemas.microsoft.com/office/powerpoint/2010/main" val="184073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83F281-219C-4EA7-AC71-73C89906894B}"/>
              </a:ext>
            </a:extLst>
          </p:cNvPr>
          <p:cNvSpPr>
            <a:spLocks noGrp="1"/>
          </p:cNvSpPr>
          <p:nvPr>
            <p:ph type="title"/>
          </p:nvPr>
        </p:nvSpPr>
        <p:spPr>
          <a:xfrm>
            <a:off x="2270586" y="462121"/>
            <a:ext cx="7729728" cy="1157274"/>
          </a:xfrm>
        </p:spPr>
        <p:txBody>
          <a:bodyPr/>
          <a:lstStyle/>
          <a:p>
            <a:r>
              <a:rPr kumimoji="1" lang="ja-JP" altLang="en-US" dirty="0"/>
              <a:t>奨学金について</a:t>
            </a:r>
          </a:p>
        </p:txBody>
      </p:sp>
      <p:sp>
        <p:nvSpPr>
          <p:cNvPr id="10" name="テキスト ボックス 9">
            <a:extLst>
              <a:ext uri="{FF2B5EF4-FFF2-40B4-BE49-F238E27FC236}">
                <a16:creationId xmlns:a16="http://schemas.microsoft.com/office/drawing/2014/main" id="{3E2023F1-E167-4A8B-A93B-1E4360BC9EC2}"/>
              </a:ext>
            </a:extLst>
          </p:cNvPr>
          <p:cNvSpPr txBox="1"/>
          <p:nvPr/>
        </p:nvSpPr>
        <p:spPr>
          <a:xfrm>
            <a:off x="2270586" y="2562404"/>
            <a:ext cx="9589485" cy="2739211"/>
          </a:xfrm>
          <a:prstGeom prst="rect">
            <a:avLst/>
          </a:prstGeom>
          <a:noFill/>
        </p:spPr>
        <p:txBody>
          <a:bodyPr wrap="none" rtlCol="0">
            <a:spAutoFit/>
          </a:bodyPr>
          <a:lstStyle/>
          <a:p>
            <a:r>
              <a:rPr lang="en-US" altLang="ja-JP" sz="2800" b="1" u="sng" dirty="0">
                <a:latin typeface="富士ポップＰ" panose="040F0700000000000000" pitchFamily="50" charset="-128"/>
                <a:ea typeface="富士ポップＰ" panose="040F0700000000000000" pitchFamily="50" charset="-128"/>
              </a:rPr>
              <a:t>JASSO</a:t>
            </a:r>
            <a:r>
              <a:rPr lang="ja-JP" altLang="en-US" sz="2800" b="1" u="sng" dirty="0">
                <a:latin typeface="富士ポップＰ" panose="040F0700000000000000" pitchFamily="50" charset="-128"/>
                <a:ea typeface="富士ポップＰ" panose="040F0700000000000000" pitchFamily="50" charset="-128"/>
              </a:rPr>
              <a:t>奨学金</a:t>
            </a:r>
            <a:r>
              <a:rPr lang="en-US" altLang="ja-JP" sz="2800" b="1" u="sng" dirty="0">
                <a:latin typeface="富士ポップＰ" panose="040F0700000000000000" pitchFamily="50" charset="-128"/>
                <a:ea typeface="富士ポップＰ" panose="040F0700000000000000" pitchFamily="50" charset="-128"/>
              </a:rPr>
              <a:t>8</a:t>
            </a:r>
            <a:r>
              <a:rPr lang="ja-JP" altLang="en-US" sz="2800" b="1" u="sng" dirty="0">
                <a:latin typeface="富士ポップＰ" panose="040F0700000000000000" pitchFamily="50" charset="-128"/>
                <a:ea typeface="富士ポップＰ" panose="040F0700000000000000" pitchFamily="50" charset="-128"/>
              </a:rPr>
              <a:t>万円＋本学奨学金</a:t>
            </a:r>
            <a:r>
              <a:rPr lang="en-US" altLang="ja-JP" sz="2800" b="1" u="sng" dirty="0">
                <a:latin typeface="富士ポップＰ" panose="040F0700000000000000" pitchFamily="50" charset="-128"/>
                <a:ea typeface="富士ポップＰ" panose="040F0700000000000000" pitchFamily="50" charset="-128"/>
              </a:rPr>
              <a:t>5</a:t>
            </a:r>
            <a:r>
              <a:rPr lang="ja-JP" altLang="en-US" sz="2800" b="1" u="sng" dirty="0">
                <a:latin typeface="富士ポップＰ" panose="040F0700000000000000" pitchFamily="50" charset="-128"/>
                <a:ea typeface="富士ポップＰ" panose="040F0700000000000000" pitchFamily="50" charset="-128"/>
              </a:rPr>
              <a:t>万円</a:t>
            </a:r>
            <a:endParaRPr lang="en-US" altLang="ja-JP" sz="2000" b="1" u="sng" dirty="0">
              <a:latin typeface="富士ポップＰ" panose="040F0700000000000000" pitchFamily="50" charset="-128"/>
              <a:ea typeface="富士ポップＰ" panose="040F0700000000000000" pitchFamily="50" charset="-128"/>
            </a:endParaRPr>
          </a:p>
          <a:p>
            <a:pPr marL="82296" indent="0">
              <a:buNone/>
            </a:pPr>
            <a:r>
              <a:rPr lang="ja-JP" altLang="en-US" sz="2400" dirty="0">
                <a:latin typeface="富士ポップＰ" panose="040F0700000000000000" pitchFamily="50" charset="-128"/>
                <a:ea typeface="富士ポップＰ" panose="040F0700000000000000" pitchFamily="50" charset="-128"/>
              </a:rPr>
              <a:t>　 ∟</a:t>
            </a:r>
            <a:r>
              <a:rPr lang="en-US" altLang="ja-JP" sz="2400" dirty="0">
                <a:latin typeface="富士ポップＰ" panose="040F0700000000000000" pitchFamily="50" charset="-128"/>
                <a:ea typeface="富士ポップＰ" panose="040F0700000000000000" pitchFamily="50" charset="-128"/>
              </a:rPr>
              <a:t>JASSO</a:t>
            </a:r>
            <a:r>
              <a:rPr lang="ja-JP" altLang="en-US" sz="2400" dirty="0">
                <a:latin typeface="富士ポップＰ" panose="040F0700000000000000" pitchFamily="50" charset="-128"/>
                <a:ea typeface="富士ポップＰ" panose="040F0700000000000000" pitchFamily="50" charset="-128"/>
              </a:rPr>
              <a:t>は</a:t>
            </a:r>
            <a:r>
              <a:rPr lang="en-US" altLang="ja-JP" sz="2400" dirty="0">
                <a:latin typeface="富士ポップＰ" panose="040F0700000000000000" pitchFamily="50" charset="-128"/>
                <a:ea typeface="富士ポップＰ" panose="040F0700000000000000" pitchFamily="50" charset="-128"/>
              </a:rPr>
              <a:t>GPA 2.3</a:t>
            </a:r>
            <a:r>
              <a:rPr lang="ja-JP" altLang="en-US" sz="2400" dirty="0">
                <a:latin typeface="富士ポップＰ" panose="040F0700000000000000" pitchFamily="50" charset="-128"/>
                <a:ea typeface="富士ポップＰ" panose="040F0700000000000000" pitchFamily="50" charset="-128"/>
              </a:rPr>
              <a:t>以上で申請可能</a:t>
            </a:r>
            <a:endParaRPr lang="en-US" altLang="ja-JP" sz="2400" dirty="0">
              <a:latin typeface="富士ポップＰ" panose="040F0700000000000000" pitchFamily="50" charset="-128"/>
              <a:ea typeface="富士ポップＰ" panose="040F0700000000000000" pitchFamily="50" charset="-128"/>
            </a:endParaRPr>
          </a:p>
          <a:p>
            <a:pPr marL="82296" indent="0">
              <a:buNone/>
            </a:pPr>
            <a:r>
              <a:rPr lang="ja-JP" altLang="en-US" sz="2400" dirty="0">
                <a:latin typeface="富士ポップＰ" panose="040F0700000000000000" pitchFamily="50" charset="-128"/>
                <a:ea typeface="富士ポップＰ" panose="040F0700000000000000" pitchFamily="50" charset="-128"/>
              </a:rPr>
              <a:t>　 ∟いずれも返済不要！</a:t>
            </a:r>
            <a:endParaRPr lang="en-US" altLang="ja-JP" sz="2400" dirty="0">
              <a:latin typeface="富士ポップＰ" panose="040F0700000000000000" pitchFamily="50" charset="-128"/>
              <a:ea typeface="富士ポップＰ" panose="040F0700000000000000" pitchFamily="50" charset="-128"/>
            </a:endParaRPr>
          </a:p>
          <a:p>
            <a:pPr marL="82296" indent="0">
              <a:buNone/>
            </a:pPr>
            <a:r>
              <a:rPr lang="ja-JP" altLang="en-US" sz="2400" dirty="0">
                <a:latin typeface="富士ポップＰ" panose="040F0700000000000000" pitchFamily="50" charset="-128"/>
                <a:ea typeface="富士ポップＰ" panose="040F0700000000000000" pitchFamily="50" charset="-128"/>
              </a:rPr>
              <a:t>　 ∟</a:t>
            </a:r>
            <a:r>
              <a:rPr lang="ja-JP" altLang="en-US" sz="2400" b="1" u="sng" dirty="0">
                <a:solidFill>
                  <a:srgbClr val="FF0000"/>
                </a:solidFill>
                <a:latin typeface="富士ポップＰ" panose="040F0700000000000000" pitchFamily="50" charset="-128"/>
                <a:ea typeface="富士ポップＰ" panose="040F0700000000000000" pitchFamily="50" charset="-128"/>
              </a:rPr>
              <a:t>注意</a:t>
            </a:r>
            <a:r>
              <a:rPr lang="ja-JP" altLang="en-US" sz="2400" b="1" dirty="0">
                <a:solidFill>
                  <a:srgbClr val="FF0000"/>
                </a:solidFill>
                <a:latin typeface="富士ポップＰ" panose="040F0700000000000000" pitchFamily="50" charset="-128"/>
                <a:ea typeface="富士ポップＰ" panose="040F0700000000000000" pitchFamily="50" charset="-128"/>
              </a:rPr>
              <a:t>：</a:t>
            </a:r>
            <a:r>
              <a:rPr lang="ja-JP" altLang="en-US" sz="2400" dirty="0">
                <a:latin typeface="富士ポップＰ" panose="040F0700000000000000" pitchFamily="50" charset="-128"/>
                <a:ea typeface="富士ポップＰ" panose="040F0700000000000000" pitchFamily="50" charset="-128"/>
              </a:rPr>
              <a:t>留学にいったことが確認できてからの振り込みのため、</a:t>
            </a:r>
            <a:endParaRPr lang="en-US" altLang="ja-JP" sz="2400" dirty="0">
              <a:latin typeface="富士ポップＰ" panose="040F0700000000000000" pitchFamily="50" charset="-128"/>
              <a:ea typeface="富士ポップＰ" panose="040F0700000000000000" pitchFamily="50" charset="-128"/>
            </a:endParaRPr>
          </a:p>
          <a:p>
            <a:pPr marL="82296" indent="0">
              <a:buNone/>
            </a:pPr>
            <a:r>
              <a:rPr lang="ja-JP" altLang="en-US" sz="2400" dirty="0">
                <a:latin typeface="富士ポップＰ" panose="040F0700000000000000" pitchFamily="50" charset="-128"/>
                <a:ea typeface="富士ポップＰ" panose="040F0700000000000000" pitchFamily="50" charset="-128"/>
              </a:rPr>
              <a:t>　 　</a:t>
            </a:r>
            <a:r>
              <a:rPr lang="ja-JP" altLang="en-US" sz="2400" u="sng" dirty="0">
                <a:latin typeface="富士ポップＰ" panose="040F0700000000000000" pitchFamily="50" charset="-128"/>
                <a:ea typeface="富士ポップＰ" panose="040F0700000000000000" pitchFamily="50" charset="-128"/>
              </a:rPr>
              <a:t>研修費は一度全額支払って</a:t>
            </a:r>
            <a:r>
              <a:rPr lang="ja-JP" altLang="en-US" sz="2400" dirty="0">
                <a:latin typeface="富士ポップＰ" panose="040F0700000000000000" pitchFamily="50" charset="-128"/>
                <a:ea typeface="富士ポップＰ" panose="040F0700000000000000" pitchFamily="50" charset="-128"/>
              </a:rPr>
              <a:t>頂く必要があります</a:t>
            </a:r>
            <a:endParaRPr lang="en-US" altLang="ja-JP" sz="3600" dirty="0">
              <a:latin typeface="富士ポップＰ" panose="040F0700000000000000" pitchFamily="50" charset="-128"/>
              <a:ea typeface="富士ポップＰ" panose="040F0700000000000000" pitchFamily="50" charset="-128"/>
            </a:endParaRPr>
          </a:p>
          <a:p>
            <a:endParaRPr kumimoji="1" lang="en-US" altLang="ja-JP" sz="2400" dirty="0"/>
          </a:p>
          <a:p>
            <a:pPr marL="285750" indent="-285750">
              <a:buFont typeface="Arial" panose="020B0604020202020204" pitchFamily="34" charset="0"/>
              <a:buChar char="•"/>
            </a:pPr>
            <a:endParaRPr kumimoji="1" lang="en-US" altLang="ja-JP" sz="2400" dirty="0"/>
          </a:p>
        </p:txBody>
      </p:sp>
    </p:spTree>
    <p:extLst>
      <p:ext uri="{BB962C8B-B14F-4D97-AF65-F5344CB8AC3E}">
        <p14:creationId xmlns:p14="http://schemas.microsoft.com/office/powerpoint/2010/main" val="94187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59F0D-8682-4728-98B8-BEAA8500FD8B}"/>
              </a:ext>
            </a:extLst>
          </p:cNvPr>
          <p:cNvSpPr>
            <a:spLocks noGrp="1"/>
          </p:cNvSpPr>
          <p:nvPr>
            <p:ph type="title"/>
          </p:nvPr>
        </p:nvSpPr>
        <p:spPr>
          <a:xfrm>
            <a:off x="2363759" y="964692"/>
            <a:ext cx="7729728" cy="1188720"/>
          </a:xfrm>
        </p:spPr>
        <p:txBody>
          <a:bodyPr/>
          <a:lstStyle/>
          <a:p>
            <a:r>
              <a:rPr kumimoji="1" lang="ja-JP" altLang="en-US" dirty="0"/>
              <a:t>申込みと今後の流れ</a:t>
            </a:r>
          </a:p>
        </p:txBody>
      </p:sp>
      <p:sp>
        <p:nvSpPr>
          <p:cNvPr id="5" name="正方形/長方形 4">
            <a:extLst>
              <a:ext uri="{FF2B5EF4-FFF2-40B4-BE49-F238E27FC236}">
                <a16:creationId xmlns:a16="http://schemas.microsoft.com/office/drawing/2014/main" id="{C16E12B0-96B1-4884-BBC5-4F229AD20625}"/>
              </a:ext>
            </a:extLst>
          </p:cNvPr>
          <p:cNvSpPr/>
          <p:nvPr/>
        </p:nvSpPr>
        <p:spPr>
          <a:xfrm>
            <a:off x="3264385" y="2621304"/>
            <a:ext cx="6096000" cy="1323439"/>
          </a:xfrm>
          <a:prstGeom prst="rect">
            <a:avLst/>
          </a:prstGeom>
        </p:spPr>
        <p:txBody>
          <a:bodyPr>
            <a:spAutoFit/>
          </a:bodyPr>
          <a:lstStyle/>
          <a:p>
            <a:pPr algn="ctr"/>
            <a:r>
              <a:rPr lang="ja-JP" altLang="en-US" sz="2400" u="sng" dirty="0">
                <a:latin typeface="UD デジタル 教科書体 N-B" panose="02020700000000000000" pitchFamily="17" charset="-128"/>
                <a:ea typeface="UD デジタル 教科書体 N-B" panose="02020700000000000000" pitchFamily="17" charset="-128"/>
              </a:rPr>
              <a:t>学内の申込み締め切り</a:t>
            </a:r>
            <a:br>
              <a:rPr lang="en-US" altLang="ja-JP" sz="2400" dirty="0">
                <a:latin typeface="UD デジタル 教科書体 N-B" panose="02020700000000000000" pitchFamily="17" charset="-128"/>
                <a:ea typeface="UD デジタル 教科書体 N-B" panose="02020700000000000000" pitchFamily="17" charset="-128"/>
              </a:rPr>
            </a:br>
            <a:br>
              <a:rPr lang="en-US" altLang="ja-JP" sz="2400" dirty="0">
                <a:latin typeface="UD デジタル 教科書体 N-B" panose="02020700000000000000" pitchFamily="17" charset="-128"/>
                <a:ea typeface="UD デジタル 教科書体 N-B" panose="02020700000000000000" pitchFamily="17" charset="-128"/>
              </a:rPr>
            </a:br>
            <a:r>
              <a:rPr lang="en-US" altLang="ja-JP" sz="3200" b="1" dirty="0">
                <a:solidFill>
                  <a:srgbClr val="FF0000"/>
                </a:solidFill>
                <a:latin typeface="UD デジタル 教科書体 N-B" panose="02020700000000000000" pitchFamily="17" charset="-128"/>
                <a:ea typeface="UD デジタル 教科書体 N-B" panose="02020700000000000000" pitchFamily="17" charset="-128"/>
              </a:rPr>
              <a:t>6</a:t>
            </a:r>
            <a:r>
              <a:rPr lang="ja-JP" altLang="en-US" sz="3200" b="1" dirty="0">
                <a:solidFill>
                  <a:srgbClr val="FF0000"/>
                </a:solidFill>
                <a:latin typeface="UD デジタル 教科書体 N-B" panose="02020700000000000000" pitchFamily="17" charset="-128"/>
                <a:ea typeface="UD デジタル 教科書体 N-B" panose="02020700000000000000" pitchFamily="17" charset="-128"/>
              </a:rPr>
              <a:t>月</a:t>
            </a:r>
            <a:r>
              <a:rPr lang="en-US" altLang="ja-JP" sz="3200" b="1" dirty="0">
                <a:solidFill>
                  <a:srgbClr val="FF0000"/>
                </a:solidFill>
                <a:latin typeface="UD デジタル 教科書体 N-B" panose="02020700000000000000" pitchFamily="17" charset="-128"/>
                <a:ea typeface="UD デジタル 教科書体 N-B" panose="02020700000000000000" pitchFamily="17" charset="-128"/>
              </a:rPr>
              <a:t>6</a:t>
            </a:r>
            <a:r>
              <a:rPr lang="ja-JP" altLang="en-US" sz="3200" b="1" dirty="0">
                <a:solidFill>
                  <a:srgbClr val="FF0000"/>
                </a:solidFill>
                <a:latin typeface="UD デジタル 教科書体 N-B" panose="02020700000000000000" pitchFamily="17" charset="-128"/>
                <a:ea typeface="UD デジタル 教科書体 N-B" panose="02020700000000000000" pitchFamily="17" charset="-128"/>
              </a:rPr>
              <a:t>日（木）</a:t>
            </a:r>
            <a:r>
              <a:rPr lang="en-US" altLang="ja-JP" sz="3200" b="1" dirty="0">
                <a:solidFill>
                  <a:srgbClr val="FF0000"/>
                </a:solidFill>
                <a:latin typeface="UD デジタル 教科書体 N-B" panose="02020700000000000000" pitchFamily="17" charset="-128"/>
                <a:ea typeface="UD デジタル 教科書体 N-B" panose="02020700000000000000" pitchFamily="17" charset="-128"/>
              </a:rPr>
              <a:t>17:00</a:t>
            </a:r>
            <a:r>
              <a:rPr lang="ja-JP" altLang="en-US" sz="2400" dirty="0">
                <a:latin typeface="UD デジタル 教科書体 N-B" panose="02020700000000000000" pitchFamily="17" charset="-128"/>
                <a:ea typeface="UD デジタル 教科書体 N-B" panose="02020700000000000000" pitchFamily="17" charset="-128"/>
              </a:rPr>
              <a:t>まで！</a:t>
            </a:r>
            <a:endParaRPr lang="ja-JP" altLang="en-US" sz="2400" dirty="0"/>
          </a:p>
        </p:txBody>
      </p:sp>
      <p:pic>
        <p:nvPicPr>
          <p:cNvPr id="6" name="図 5">
            <a:extLst>
              <a:ext uri="{FF2B5EF4-FFF2-40B4-BE49-F238E27FC236}">
                <a16:creationId xmlns:a16="http://schemas.microsoft.com/office/drawing/2014/main" id="{47402630-8E0C-474E-AD17-062601093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616" y="4362204"/>
            <a:ext cx="1561905" cy="1561905"/>
          </a:xfrm>
          <a:prstGeom prst="rect">
            <a:avLst/>
          </a:prstGeom>
        </p:spPr>
      </p:pic>
      <p:sp>
        <p:nvSpPr>
          <p:cNvPr id="7" name="テキスト ボックス 6">
            <a:extLst>
              <a:ext uri="{FF2B5EF4-FFF2-40B4-BE49-F238E27FC236}">
                <a16:creationId xmlns:a16="http://schemas.microsoft.com/office/drawing/2014/main" id="{FA38486B-CD8E-48E7-A25F-7F2F5CA10F14}"/>
              </a:ext>
            </a:extLst>
          </p:cNvPr>
          <p:cNvSpPr txBox="1"/>
          <p:nvPr/>
        </p:nvSpPr>
        <p:spPr>
          <a:xfrm>
            <a:off x="5687660" y="4912325"/>
            <a:ext cx="3171061" cy="461665"/>
          </a:xfrm>
          <a:prstGeom prst="rect">
            <a:avLst/>
          </a:prstGeom>
          <a:noFill/>
        </p:spPr>
        <p:txBody>
          <a:bodyPr wrap="none" rtlCol="0">
            <a:spAutoFit/>
          </a:bodyP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←申込みは</a:t>
            </a:r>
            <a:r>
              <a:rPr kumimoji="1" lang="en-US" altLang="ja-JP" sz="2400" dirty="0" err="1">
                <a:latin typeface="UD デジタル 教科書体 NP-R" panose="02020400000000000000" pitchFamily="18" charset="-128"/>
                <a:ea typeface="UD デジタル 教科書体 NP-R" panose="02020400000000000000" pitchFamily="18" charset="-128"/>
              </a:rPr>
              <a:t>Plone</a:t>
            </a:r>
            <a:r>
              <a:rPr kumimoji="1" lang="ja-JP" altLang="en-US" sz="2400" dirty="0">
                <a:latin typeface="UD デジタル 教科書体 NP-R" panose="02020400000000000000" pitchFamily="18" charset="-128"/>
                <a:ea typeface="UD デジタル 教科書体 NP-R" panose="02020400000000000000" pitchFamily="18" charset="-128"/>
              </a:rPr>
              <a:t>から</a:t>
            </a:r>
          </a:p>
        </p:txBody>
      </p:sp>
    </p:spTree>
    <p:extLst>
      <p:ext uri="{BB962C8B-B14F-4D97-AF65-F5344CB8AC3E}">
        <p14:creationId xmlns:p14="http://schemas.microsoft.com/office/powerpoint/2010/main" val="283181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8E10BCDB-7E43-42DB-8287-73A50DA01AFD}"/>
              </a:ext>
            </a:extLst>
          </p:cNvPr>
          <p:cNvSpPr>
            <a:spLocks noGrp="1"/>
          </p:cNvSpPr>
          <p:nvPr>
            <p:ph type="title"/>
          </p:nvPr>
        </p:nvSpPr>
        <p:spPr>
          <a:xfrm>
            <a:off x="2320735" y="566881"/>
            <a:ext cx="7498080" cy="1143000"/>
          </a:xfrm>
        </p:spPr>
        <p:txBody>
          <a:bodyPr>
            <a:noAutofit/>
          </a:bodyPr>
          <a:lstStyle/>
          <a:p>
            <a:r>
              <a:rPr lang="ja-JP" altLang="en-US" sz="4000" u="sng" dirty="0">
                <a:latin typeface="UD デジタル 教科書体 N-B" panose="02020700000000000000" pitchFamily="17" charset="-128"/>
                <a:ea typeface="UD デジタル 教科書体 N-B" panose="02020700000000000000" pitchFamily="17" charset="-128"/>
              </a:rPr>
              <a:t>申込みについて</a:t>
            </a:r>
          </a:p>
        </p:txBody>
      </p:sp>
      <p:sp>
        <p:nvSpPr>
          <p:cNvPr id="2" name="正方形/長方形 1">
            <a:extLst>
              <a:ext uri="{FF2B5EF4-FFF2-40B4-BE49-F238E27FC236}">
                <a16:creationId xmlns:a16="http://schemas.microsoft.com/office/drawing/2014/main" id="{6F10D42E-CF75-45D2-9D61-BCEAE3211856}"/>
              </a:ext>
            </a:extLst>
          </p:cNvPr>
          <p:cNvSpPr/>
          <p:nvPr/>
        </p:nvSpPr>
        <p:spPr>
          <a:xfrm>
            <a:off x="3184831" y="2704952"/>
            <a:ext cx="2808312" cy="100811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b="1" dirty="0">
                <a:latin typeface="UD デジタル 教科書体 NK-R" panose="02020400000000000000" pitchFamily="18" charset="-128"/>
                <a:ea typeface="UD デジタル 教科書体 NK-R" panose="02020400000000000000" pitchFamily="18" charset="-128"/>
              </a:rPr>
              <a:t>プログラムの申込み</a:t>
            </a:r>
          </a:p>
        </p:txBody>
      </p:sp>
      <p:sp>
        <p:nvSpPr>
          <p:cNvPr id="15" name="正方形/長方形 14">
            <a:extLst>
              <a:ext uri="{FF2B5EF4-FFF2-40B4-BE49-F238E27FC236}">
                <a16:creationId xmlns:a16="http://schemas.microsoft.com/office/drawing/2014/main" id="{0743D26A-EDDE-4215-90FF-A039797EC9B6}"/>
              </a:ext>
            </a:extLst>
          </p:cNvPr>
          <p:cNvSpPr/>
          <p:nvPr/>
        </p:nvSpPr>
        <p:spPr>
          <a:xfrm>
            <a:off x="6425191" y="2704952"/>
            <a:ext cx="2808312" cy="10081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400" b="1" dirty="0">
                <a:latin typeface="UD デジタル 教科書体 NK-R" panose="02020400000000000000" pitchFamily="18" charset="-128"/>
                <a:ea typeface="UD デジタル 教科書体 NK-R" panose="02020400000000000000" pitchFamily="18" charset="-128"/>
              </a:rPr>
              <a:t>奨学金の申込み</a:t>
            </a:r>
          </a:p>
        </p:txBody>
      </p:sp>
      <p:sp>
        <p:nvSpPr>
          <p:cNvPr id="16" name="コンテンツ プレースホルダー 2">
            <a:extLst>
              <a:ext uri="{FF2B5EF4-FFF2-40B4-BE49-F238E27FC236}">
                <a16:creationId xmlns:a16="http://schemas.microsoft.com/office/drawing/2014/main" id="{DD694A24-C4AE-42DF-BF17-35DCA0E81536}"/>
              </a:ext>
            </a:extLst>
          </p:cNvPr>
          <p:cNvSpPr>
            <a:spLocks noGrp="1"/>
          </p:cNvSpPr>
          <p:nvPr>
            <p:ph idx="1"/>
          </p:nvPr>
        </p:nvSpPr>
        <p:spPr>
          <a:xfrm>
            <a:off x="3152245" y="4708135"/>
            <a:ext cx="6013176" cy="1368152"/>
          </a:xfrm>
        </p:spPr>
        <p:txBody>
          <a:bodyPr>
            <a:normAutofit/>
          </a:bodyPr>
          <a:lstStyle/>
          <a:p>
            <a:pPr marL="82296" indent="0" algn="ctr">
              <a:buNone/>
            </a:pPr>
            <a:r>
              <a:rPr lang="ja-JP" altLang="en-US" sz="2800" dirty="0">
                <a:latin typeface="UD デジタル 教科書体 NK-R" panose="02020400000000000000" pitchFamily="18" charset="-128"/>
                <a:ea typeface="UD デジタル 教科書体 NK-R" panose="02020400000000000000" pitchFamily="18" charset="-128"/>
              </a:rPr>
              <a:t>短期研修に参加するには、</a:t>
            </a:r>
            <a:endParaRPr lang="en-US" altLang="ja-JP" sz="2800" dirty="0">
              <a:latin typeface="UD デジタル 教科書体 NK-R" panose="02020400000000000000" pitchFamily="18" charset="-128"/>
              <a:ea typeface="UD デジタル 教科書体 NK-R" panose="02020400000000000000" pitchFamily="18" charset="-128"/>
            </a:endParaRPr>
          </a:p>
          <a:p>
            <a:pPr marL="82296" indent="0" algn="ctr">
              <a:buNone/>
            </a:pPr>
            <a:r>
              <a:rPr lang="ja-JP" altLang="en-US" sz="2800" dirty="0">
                <a:latin typeface="UD デジタル 教科書体 NK-R" panose="02020400000000000000" pitchFamily="18" charset="-128"/>
                <a:ea typeface="UD デジタル 教科書体 NK-R" panose="02020400000000000000" pitchFamily="18" charset="-128"/>
              </a:rPr>
              <a:t>この</a:t>
            </a:r>
            <a:r>
              <a:rPr lang="en-US" altLang="ja-JP" sz="2800" dirty="0">
                <a:latin typeface="UD デジタル 教科書体 NK-R" panose="02020400000000000000" pitchFamily="18" charset="-128"/>
                <a:ea typeface="UD デジタル 教科書体 NK-R" panose="02020400000000000000" pitchFamily="18" charset="-128"/>
              </a:rPr>
              <a:t>2</a:t>
            </a:r>
            <a:r>
              <a:rPr lang="ja-JP" altLang="en-US" sz="2800" dirty="0">
                <a:latin typeface="UD デジタル 教科書体 NK-R" panose="02020400000000000000" pitchFamily="18" charset="-128"/>
                <a:ea typeface="UD デジタル 教科書体 NK-R" panose="02020400000000000000" pitchFamily="18" charset="-128"/>
              </a:rPr>
              <a:t>つ</a:t>
            </a:r>
            <a:r>
              <a:rPr lang="ja-JP" altLang="en-US" sz="2800" dirty="0" err="1">
                <a:latin typeface="UD デジタル 教科書体 NK-R" panose="02020400000000000000" pitchFamily="18" charset="-128"/>
                <a:ea typeface="UD デジタル 教科書体 NK-R" panose="02020400000000000000" pitchFamily="18" charset="-128"/>
              </a:rPr>
              <a:t>への</a:t>
            </a:r>
            <a:r>
              <a:rPr lang="ja-JP" altLang="en-US" sz="2800" dirty="0">
                <a:latin typeface="UD デジタル 教科書体 NK-R" panose="02020400000000000000" pitchFamily="18" charset="-128"/>
                <a:ea typeface="UD デジタル 教科書体 NK-R" panose="02020400000000000000" pitchFamily="18" charset="-128"/>
              </a:rPr>
              <a:t>申込みが</a:t>
            </a:r>
            <a:r>
              <a:rPr lang="ja-JP" altLang="en-US" sz="2800" u="sng" dirty="0">
                <a:solidFill>
                  <a:srgbClr val="FF0000"/>
                </a:solidFill>
                <a:latin typeface="UD デジタル 教科書体 NK-R" panose="02020400000000000000" pitchFamily="18" charset="-128"/>
                <a:ea typeface="UD デジタル 教科書体 NK-R" panose="02020400000000000000" pitchFamily="18" charset="-128"/>
              </a:rPr>
              <a:t>各自</a:t>
            </a:r>
            <a:r>
              <a:rPr lang="ja-JP" altLang="en-US" sz="2800" dirty="0">
                <a:latin typeface="UD デジタル 教科書体 NK-R" panose="02020400000000000000" pitchFamily="18" charset="-128"/>
                <a:ea typeface="UD デジタル 教科書体 NK-R" panose="02020400000000000000" pitchFamily="18" charset="-128"/>
              </a:rPr>
              <a:t>必要です！</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矢印: 下 5">
            <a:extLst>
              <a:ext uri="{FF2B5EF4-FFF2-40B4-BE49-F238E27FC236}">
                <a16:creationId xmlns:a16="http://schemas.microsoft.com/office/drawing/2014/main" id="{D95C06D7-8C88-4A88-8CBB-087A84C5F792}"/>
              </a:ext>
            </a:extLst>
          </p:cNvPr>
          <p:cNvSpPr/>
          <p:nvPr/>
        </p:nvSpPr>
        <p:spPr>
          <a:xfrm>
            <a:off x="5993143" y="4061948"/>
            <a:ext cx="576064" cy="57606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2248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2242573-479E-4D99-A5A0-94E147191C44}"/>
              </a:ext>
            </a:extLst>
          </p:cNvPr>
          <p:cNvSpPr/>
          <p:nvPr/>
        </p:nvSpPr>
        <p:spPr>
          <a:xfrm>
            <a:off x="2241998" y="1682436"/>
            <a:ext cx="3329991" cy="406343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9FD2CA80-75B6-4951-B067-E419B770DE66}"/>
              </a:ext>
            </a:extLst>
          </p:cNvPr>
          <p:cNvSpPr/>
          <p:nvPr/>
        </p:nvSpPr>
        <p:spPr>
          <a:xfrm>
            <a:off x="6195321" y="1669651"/>
            <a:ext cx="3329991" cy="406343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1" name="矢印: 右 30">
            <a:extLst>
              <a:ext uri="{FF2B5EF4-FFF2-40B4-BE49-F238E27FC236}">
                <a16:creationId xmlns:a16="http://schemas.microsoft.com/office/drawing/2014/main" id="{4E3208E7-D36F-4A2A-9713-5D94C7FB115C}"/>
              </a:ext>
            </a:extLst>
          </p:cNvPr>
          <p:cNvSpPr/>
          <p:nvPr/>
        </p:nvSpPr>
        <p:spPr>
          <a:xfrm rot="5400000">
            <a:off x="6905590" y="2860832"/>
            <a:ext cx="1726281" cy="597420"/>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DB3C2841-083A-434E-B0FF-1079FF18268E}"/>
              </a:ext>
            </a:extLst>
          </p:cNvPr>
          <p:cNvSpPr/>
          <p:nvPr/>
        </p:nvSpPr>
        <p:spPr>
          <a:xfrm rot="5400000">
            <a:off x="2273815" y="3594063"/>
            <a:ext cx="3264912" cy="671437"/>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sp>
        <p:nvSpPr>
          <p:cNvPr id="2063" name="Text Box 15"/>
          <p:cNvSpPr txBox="1">
            <a:spLocks noChangeArrowheads="1"/>
          </p:cNvSpPr>
          <p:nvPr/>
        </p:nvSpPr>
        <p:spPr bwMode="auto">
          <a:xfrm>
            <a:off x="4931898" y="2029247"/>
            <a:ext cx="184150" cy="366712"/>
          </a:xfrm>
          <a:prstGeom prst="rect">
            <a:avLst/>
          </a:prstGeom>
          <a:noFill/>
          <a:ln w="9525">
            <a:noFill/>
            <a:miter lim="800000"/>
            <a:headEnd/>
            <a:tailEnd/>
          </a:ln>
          <a:effectLst/>
        </p:spPr>
        <p:txBody>
          <a:bodyPr wrap="none">
            <a:spAutoFit/>
          </a:bodyPr>
          <a:lstStyle/>
          <a:p>
            <a:endParaRPr lang="en-GB"/>
          </a:p>
        </p:txBody>
      </p:sp>
      <p:sp>
        <p:nvSpPr>
          <p:cNvPr id="21" name="タイトル 10"/>
          <p:cNvSpPr>
            <a:spLocks noGrp="1"/>
          </p:cNvSpPr>
          <p:nvPr>
            <p:ph type="title"/>
          </p:nvPr>
        </p:nvSpPr>
        <p:spPr>
          <a:xfrm>
            <a:off x="3007608" y="294275"/>
            <a:ext cx="5707968" cy="720080"/>
          </a:xfrm>
        </p:spPr>
        <p:txBody>
          <a:bodyPr>
            <a:noAutofit/>
          </a:bodyPr>
          <a:lstStyle/>
          <a:p>
            <a:r>
              <a:rPr lang="ja-JP" altLang="en-US" sz="3600" dirty="0"/>
              <a:t>申込みと今後の流れ</a:t>
            </a:r>
            <a:endParaRPr lang="ja-JP" altLang="en-US" sz="3600" b="1" u="sng" spc="300" dirty="0">
              <a:solidFill>
                <a:schemeClr val="accent5"/>
              </a:solidFill>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2250856" y="5891624"/>
            <a:ext cx="3329992" cy="646331"/>
          </a:xfrm>
          <a:prstGeom prst="rect">
            <a:avLst/>
          </a:prstGeom>
          <a:noFill/>
          <a:ln>
            <a:solidFill>
              <a:schemeClr val="accent1"/>
            </a:solidFill>
          </a:ln>
        </p:spPr>
        <p:txBody>
          <a:bodyPr wrap="square" rtlCol="0">
            <a:spAutoFit/>
          </a:bodyPr>
          <a:lstStyle/>
          <a:p>
            <a:r>
              <a:rPr kumimoji="1" lang="ja-JP" altLang="en-US" sz="1200" b="1" spc="300" dirty="0"/>
              <a:t>＜問合せ先</a:t>
            </a:r>
            <a:r>
              <a:rPr lang="ja-JP" altLang="en-US" sz="1200" b="1" spc="300" dirty="0"/>
              <a:t>＞</a:t>
            </a:r>
            <a:endParaRPr kumimoji="1" lang="en-US" altLang="ja-JP" sz="1200" b="1" spc="300" dirty="0"/>
          </a:p>
          <a:p>
            <a:r>
              <a:rPr lang="ja-JP" altLang="en-US" sz="1200" dirty="0"/>
              <a:t>国際教育センター</a:t>
            </a:r>
            <a:r>
              <a:rPr lang="en-US" altLang="ja-JP" sz="1200" dirty="0"/>
              <a:t> (</a:t>
            </a:r>
            <a:r>
              <a:rPr lang="ja-JP" altLang="en-US" sz="1200" dirty="0"/>
              <a:t>国際交流留学生プラザ</a:t>
            </a:r>
            <a:r>
              <a:rPr lang="en-US" altLang="ja-JP" sz="1200" dirty="0"/>
              <a:t>102)</a:t>
            </a:r>
          </a:p>
          <a:p>
            <a:r>
              <a:rPr lang="en-US" altLang="ja-JP" sz="1200" dirty="0"/>
              <a:t>E-mail: </a:t>
            </a:r>
            <a:r>
              <a:rPr lang="en-US" altLang="ja-JP" sz="1200" dirty="0">
                <a:hlinkClick r:id="rId3"/>
              </a:rPr>
              <a:t>info-ipo@cc.ocha.ac.jp</a:t>
            </a:r>
            <a:endParaRPr lang="en-US" altLang="ja-JP" sz="1200" dirty="0"/>
          </a:p>
        </p:txBody>
      </p:sp>
      <p:sp>
        <p:nvSpPr>
          <p:cNvPr id="10" name="正方形/長方形 9">
            <a:extLst>
              <a:ext uri="{FF2B5EF4-FFF2-40B4-BE49-F238E27FC236}">
                <a16:creationId xmlns:a16="http://schemas.microsoft.com/office/drawing/2014/main" id="{967B1951-D531-439D-94A9-BB47B6E9CFA6}"/>
              </a:ext>
            </a:extLst>
          </p:cNvPr>
          <p:cNvSpPr/>
          <p:nvPr/>
        </p:nvSpPr>
        <p:spPr>
          <a:xfrm>
            <a:off x="2250857" y="1256390"/>
            <a:ext cx="3321133" cy="4137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b="1" dirty="0">
                <a:latin typeface="UD デジタル 教科書体 NK-R" panose="02020400000000000000" pitchFamily="18" charset="-128"/>
                <a:ea typeface="UD デジタル 教科書体 NK-R" panose="02020400000000000000" pitchFamily="18" charset="-128"/>
              </a:rPr>
              <a:t>プログラムの申込み</a:t>
            </a:r>
          </a:p>
        </p:txBody>
      </p:sp>
      <p:sp>
        <p:nvSpPr>
          <p:cNvPr id="7" name="四角形: 角を丸くする 6">
            <a:extLst>
              <a:ext uri="{FF2B5EF4-FFF2-40B4-BE49-F238E27FC236}">
                <a16:creationId xmlns:a16="http://schemas.microsoft.com/office/drawing/2014/main" id="{5D139580-FCC7-405D-AE6B-D537360386B5}"/>
              </a:ext>
            </a:extLst>
          </p:cNvPr>
          <p:cNvSpPr/>
          <p:nvPr/>
        </p:nvSpPr>
        <p:spPr>
          <a:xfrm>
            <a:off x="2409598" y="2056446"/>
            <a:ext cx="3020696" cy="385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latin typeface="UD デジタル 教科書体 NP-R" panose="02020400000000000000" pitchFamily="18" charset="-128"/>
                <a:ea typeface="UD デジタル 教科書体 NP-R" panose="02020400000000000000" pitchFamily="18" charset="-128"/>
              </a:rPr>
              <a:t>Plone</a:t>
            </a:r>
            <a:r>
              <a:rPr kumimoji="1" lang="ja-JP" altLang="en-US" dirty="0">
                <a:latin typeface="UD デジタル 教科書体 NP-R" panose="02020400000000000000" pitchFamily="18" charset="-128"/>
                <a:ea typeface="UD デジタル 教科書体 NP-R" panose="02020400000000000000" pitchFamily="18" charset="-128"/>
              </a:rPr>
              <a:t>で申込む</a:t>
            </a:r>
          </a:p>
        </p:txBody>
      </p:sp>
      <p:sp>
        <p:nvSpPr>
          <p:cNvPr id="12" name="四角形: 角を丸くする 11">
            <a:extLst>
              <a:ext uri="{FF2B5EF4-FFF2-40B4-BE49-F238E27FC236}">
                <a16:creationId xmlns:a16="http://schemas.microsoft.com/office/drawing/2014/main" id="{D4E66166-5483-452C-BA1C-30350E0ABA3F}"/>
              </a:ext>
            </a:extLst>
          </p:cNvPr>
          <p:cNvSpPr/>
          <p:nvPr/>
        </p:nvSpPr>
        <p:spPr>
          <a:xfrm>
            <a:off x="2395924" y="2679020"/>
            <a:ext cx="3057162" cy="136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u="sng" dirty="0">
                <a:latin typeface="UD デジタル 教科書体 NP-R" panose="02020400000000000000" pitchFamily="18" charset="-128"/>
                <a:ea typeface="UD デジタル 教科書体 NP-R" panose="02020400000000000000" pitchFamily="18" charset="-128"/>
              </a:rPr>
              <a:t>国際教育センターへ提出</a:t>
            </a:r>
            <a:endParaRPr lang="en-US" altLang="ja-JP" u="sng"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・パスポートのコピー</a:t>
            </a:r>
            <a:endParaRPr kumimoji="1"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・成績証明書　</a:t>
            </a:r>
            <a:r>
              <a:rPr lang="en-US" altLang="ja-JP" sz="1400" dirty="0">
                <a:latin typeface="UD デジタル 教科書体 NP-R" panose="02020400000000000000" pitchFamily="18" charset="-128"/>
                <a:ea typeface="UD デジタル 教科書体 NP-R" panose="02020400000000000000" pitchFamily="18" charset="-128"/>
              </a:rPr>
              <a:t>※1</a:t>
            </a:r>
            <a:r>
              <a:rPr lang="ja-JP" altLang="en-US" sz="1400" dirty="0">
                <a:latin typeface="UD デジタル 教科書体 NP-R" panose="02020400000000000000" pitchFamily="18" charset="-128"/>
                <a:ea typeface="UD デジタル 教科書体 NP-R" panose="02020400000000000000" pitchFamily="18" charset="-128"/>
              </a:rPr>
              <a:t>年生不要</a:t>
            </a:r>
            <a:endParaRPr lang="en-US" altLang="ja-JP" sz="1400"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・語学証明書　</a:t>
            </a:r>
            <a:r>
              <a:rPr kumimoji="1" lang="en-US" altLang="ja-JP" sz="1400" dirty="0">
                <a:latin typeface="UD デジタル 教科書体 NP-R" panose="02020400000000000000" pitchFamily="18" charset="-128"/>
                <a:ea typeface="UD デジタル 教科書体 NP-R" panose="02020400000000000000" pitchFamily="18" charset="-128"/>
              </a:rPr>
              <a:t>※TOEFL </a:t>
            </a:r>
            <a:r>
              <a:rPr lang="en-US" altLang="ja-JP" sz="1400" dirty="0">
                <a:latin typeface="UD デジタル 教科書体 NP-R" panose="02020400000000000000" pitchFamily="18" charset="-128"/>
                <a:ea typeface="UD デジタル 教科書体 NP-R" panose="02020400000000000000" pitchFamily="18" charset="-128"/>
              </a:rPr>
              <a:t>ITP</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3" name="四角形: 角を丸くする 12">
            <a:extLst>
              <a:ext uri="{FF2B5EF4-FFF2-40B4-BE49-F238E27FC236}">
                <a16:creationId xmlns:a16="http://schemas.microsoft.com/office/drawing/2014/main" id="{0E18B29B-DA95-42E8-B172-00E43D1AB862}"/>
              </a:ext>
            </a:extLst>
          </p:cNvPr>
          <p:cNvSpPr/>
          <p:nvPr/>
        </p:nvSpPr>
        <p:spPr>
          <a:xfrm>
            <a:off x="2400659" y="4309234"/>
            <a:ext cx="3020696" cy="385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UD デジタル 教科書体 NP-R" panose="02020400000000000000" pitchFamily="18" charset="-128"/>
                <a:ea typeface="UD デジタル 教科書体 NP-R" panose="02020400000000000000" pitchFamily="18" charset="-128"/>
              </a:rPr>
              <a:t>選考結果発表（</a:t>
            </a:r>
            <a:r>
              <a:rPr lang="en-US" altLang="ja-JP" dirty="0">
                <a:latin typeface="UD デジタル 教科書体 NP-R" panose="02020400000000000000" pitchFamily="18" charset="-128"/>
                <a:ea typeface="UD デジタル 教科書体 NP-R" panose="02020400000000000000" pitchFamily="18" charset="-128"/>
              </a:rPr>
              <a:t>6/12)</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a:extLst>
              <a:ext uri="{FF2B5EF4-FFF2-40B4-BE49-F238E27FC236}">
                <a16:creationId xmlns:a16="http://schemas.microsoft.com/office/drawing/2014/main" id="{01A5A31A-CFE9-4A06-9108-648B63A4D392}"/>
              </a:ext>
            </a:extLst>
          </p:cNvPr>
          <p:cNvSpPr txBox="1"/>
          <p:nvPr/>
        </p:nvSpPr>
        <p:spPr>
          <a:xfrm>
            <a:off x="341586" y="1198359"/>
            <a:ext cx="1853214" cy="646331"/>
          </a:xfrm>
          <a:prstGeom prst="rect">
            <a:avLst/>
          </a:prstGeom>
          <a:noFill/>
        </p:spPr>
        <p:txBody>
          <a:bodyPr wrap="square" rtlCol="0">
            <a:spAutoFit/>
          </a:bodyPr>
          <a:lstStyle/>
          <a:p>
            <a:pPr algn="ctr"/>
            <a:r>
              <a:rPr lang="ja-JP" altLang="en-US" b="1" u="sng" dirty="0">
                <a:solidFill>
                  <a:srgbClr val="FF0000"/>
                </a:solidFill>
              </a:rPr>
              <a:t>締切：</a:t>
            </a:r>
            <a:endParaRPr lang="en-US" altLang="ja-JP" b="1" u="sng" dirty="0">
              <a:solidFill>
                <a:srgbClr val="FF0000"/>
              </a:solidFill>
            </a:endParaRPr>
          </a:p>
          <a:p>
            <a:pPr algn="ctr"/>
            <a:r>
              <a:rPr lang="en-US" altLang="ja-JP" b="1" u="sng" dirty="0">
                <a:solidFill>
                  <a:srgbClr val="FF0000"/>
                </a:solidFill>
              </a:rPr>
              <a:t>6/6</a:t>
            </a:r>
            <a:r>
              <a:rPr lang="ja-JP" altLang="en-US" b="1" u="sng" dirty="0">
                <a:solidFill>
                  <a:srgbClr val="FF0000"/>
                </a:solidFill>
              </a:rPr>
              <a:t>　</a:t>
            </a:r>
            <a:r>
              <a:rPr lang="en-US" altLang="ja-JP" b="1" u="sng" dirty="0">
                <a:solidFill>
                  <a:srgbClr val="FF0000"/>
                </a:solidFill>
              </a:rPr>
              <a:t>17</a:t>
            </a:r>
            <a:r>
              <a:rPr lang="ja-JP" altLang="en-US" b="1" u="sng" dirty="0">
                <a:solidFill>
                  <a:srgbClr val="FF0000"/>
                </a:solidFill>
              </a:rPr>
              <a:t>：</a:t>
            </a:r>
            <a:r>
              <a:rPr lang="en-US" altLang="ja-JP" b="1" u="sng" dirty="0">
                <a:solidFill>
                  <a:srgbClr val="FF0000"/>
                </a:solidFill>
              </a:rPr>
              <a:t>00</a:t>
            </a:r>
            <a:endParaRPr kumimoji="1" lang="ja-JP" altLang="en-US" b="1" u="sng" dirty="0">
              <a:solidFill>
                <a:srgbClr val="FF0000"/>
              </a:solidFill>
            </a:endParaRPr>
          </a:p>
        </p:txBody>
      </p:sp>
      <p:sp>
        <p:nvSpPr>
          <p:cNvPr id="23" name="矢印: 右 22">
            <a:extLst>
              <a:ext uri="{FF2B5EF4-FFF2-40B4-BE49-F238E27FC236}">
                <a16:creationId xmlns:a16="http://schemas.microsoft.com/office/drawing/2014/main" id="{CF80ADDA-A1B0-4103-A923-BA834CBD6104}"/>
              </a:ext>
            </a:extLst>
          </p:cNvPr>
          <p:cNvSpPr/>
          <p:nvPr/>
        </p:nvSpPr>
        <p:spPr>
          <a:xfrm rot="5400000">
            <a:off x="6370278" y="3828069"/>
            <a:ext cx="2796905" cy="671437"/>
          </a:xfrm>
          <a:prstGeom prst="right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A128D2A9-3A95-4C5A-A501-7DF77B970C3E}"/>
              </a:ext>
            </a:extLst>
          </p:cNvPr>
          <p:cNvSpPr txBox="1"/>
          <p:nvPr/>
        </p:nvSpPr>
        <p:spPr>
          <a:xfrm>
            <a:off x="6183526" y="5891623"/>
            <a:ext cx="3329992" cy="646331"/>
          </a:xfrm>
          <a:prstGeom prst="rect">
            <a:avLst/>
          </a:prstGeom>
          <a:noFill/>
          <a:ln>
            <a:solidFill>
              <a:schemeClr val="accent6"/>
            </a:solidFill>
          </a:ln>
        </p:spPr>
        <p:txBody>
          <a:bodyPr wrap="square" rtlCol="0" anchor="ctr">
            <a:spAutoFit/>
          </a:bodyPr>
          <a:lstStyle/>
          <a:p>
            <a:r>
              <a:rPr kumimoji="1" lang="ja-JP" altLang="en-US" sz="1200" b="1" spc="300" dirty="0"/>
              <a:t>＜問合せ先</a:t>
            </a:r>
            <a:r>
              <a:rPr lang="ja-JP" altLang="en-US" sz="1200" b="1" spc="300" dirty="0"/>
              <a:t>＞</a:t>
            </a:r>
            <a:endParaRPr kumimoji="1" lang="en-US" altLang="ja-JP" sz="1200" b="1" spc="300" dirty="0"/>
          </a:p>
          <a:p>
            <a:r>
              <a:rPr lang="ja-JP" altLang="en-US" sz="1200" dirty="0"/>
              <a:t>国際課</a:t>
            </a:r>
            <a:r>
              <a:rPr lang="en-US" altLang="ja-JP" sz="1200" dirty="0"/>
              <a:t> (</a:t>
            </a:r>
            <a:r>
              <a:rPr lang="ja-JP" altLang="en-US" sz="1200" dirty="0"/>
              <a:t>学生センター棟</a:t>
            </a:r>
            <a:r>
              <a:rPr lang="en-US" altLang="ja-JP" sz="1200" dirty="0"/>
              <a:t>309)</a:t>
            </a:r>
          </a:p>
          <a:p>
            <a:r>
              <a:rPr lang="en-US" altLang="ja-JP" sz="1200" dirty="0"/>
              <a:t>E-mail: </a:t>
            </a:r>
            <a:r>
              <a:rPr lang="en-US" altLang="ja-JP" sz="1200" dirty="0">
                <a:solidFill>
                  <a:srgbClr val="7030A0"/>
                </a:solidFill>
                <a:latin typeface="HGS創英角ﾎﾟｯﾌﾟ体" pitchFamily="50" charset="-128"/>
                <a:ea typeface="HGS創英角ﾎﾟｯﾌﾟ体" pitchFamily="50" charset="-128"/>
              </a:rPr>
              <a:t> </a:t>
            </a:r>
            <a:r>
              <a:rPr lang="en-US" altLang="ja-JP" sz="1200" dirty="0">
                <a:solidFill>
                  <a:srgbClr val="7030A0"/>
                </a:solidFill>
                <a:latin typeface="HGS創英角ﾎﾟｯﾌﾟ体" pitchFamily="50" charset="-128"/>
                <a:ea typeface="HGS創英角ﾎﾟｯﾌﾟ体" pitchFamily="50" charset="-128"/>
                <a:hlinkClick r:id="rId4"/>
              </a:rPr>
              <a:t>ryu@cc.ocha.ac.jp</a:t>
            </a:r>
            <a:endParaRPr lang="en-US" altLang="ja-JP" sz="1200" dirty="0">
              <a:solidFill>
                <a:srgbClr val="7030A0"/>
              </a:solidFill>
              <a:latin typeface="HGS創英角ﾎﾟｯﾌﾟ体" pitchFamily="50" charset="-128"/>
              <a:ea typeface="HGS創英角ﾎﾟｯﾌﾟ体" pitchFamily="50" charset="-128"/>
            </a:endParaRPr>
          </a:p>
        </p:txBody>
      </p:sp>
      <p:sp>
        <p:nvSpPr>
          <p:cNvPr id="25" name="正方形/長方形 24">
            <a:extLst>
              <a:ext uri="{FF2B5EF4-FFF2-40B4-BE49-F238E27FC236}">
                <a16:creationId xmlns:a16="http://schemas.microsoft.com/office/drawing/2014/main" id="{1093E35B-D481-4AFC-BC60-CF5E0F014971}"/>
              </a:ext>
            </a:extLst>
          </p:cNvPr>
          <p:cNvSpPr/>
          <p:nvPr/>
        </p:nvSpPr>
        <p:spPr>
          <a:xfrm>
            <a:off x="6156981" y="1256390"/>
            <a:ext cx="3321133" cy="4137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2400" b="1" dirty="0">
                <a:latin typeface="UD デジタル 教科書体 NK-R" panose="02020400000000000000" pitchFamily="18" charset="-128"/>
                <a:ea typeface="UD デジタル 教科書体 NK-R" panose="02020400000000000000" pitchFamily="18" charset="-128"/>
              </a:rPr>
              <a:t>奨学金</a:t>
            </a:r>
            <a:r>
              <a:rPr kumimoji="1" lang="ja-JP" altLang="en-US" sz="2400" b="1" dirty="0">
                <a:latin typeface="UD デジタル 教科書体 NK-R" panose="02020400000000000000" pitchFamily="18" charset="-128"/>
                <a:ea typeface="UD デジタル 教科書体 NK-R" panose="02020400000000000000" pitchFamily="18" charset="-128"/>
              </a:rPr>
              <a:t>の申込み</a:t>
            </a:r>
          </a:p>
        </p:txBody>
      </p:sp>
      <p:sp>
        <p:nvSpPr>
          <p:cNvPr id="27" name="四角形: 角を丸くする 26">
            <a:extLst>
              <a:ext uri="{FF2B5EF4-FFF2-40B4-BE49-F238E27FC236}">
                <a16:creationId xmlns:a16="http://schemas.microsoft.com/office/drawing/2014/main" id="{8A64BD06-EA8D-4BEA-A91C-B8FEAD9332B0}"/>
              </a:ext>
            </a:extLst>
          </p:cNvPr>
          <p:cNvSpPr/>
          <p:nvPr/>
        </p:nvSpPr>
        <p:spPr>
          <a:xfrm>
            <a:off x="6349566" y="2667387"/>
            <a:ext cx="3056783" cy="18331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u="sng" dirty="0">
                <a:latin typeface="UD デジタル 教科書体 NP-R" panose="02020400000000000000" pitchFamily="18" charset="-128"/>
                <a:ea typeface="UD デジタル 教科書体 NP-R" panose="02020400000000000000" pitchFamily="18" charset="-128"/>
              </a:rPr>
              <a:t>国際課へ提出</a:t>
            </a:r>
            <a:endParaRPr lang="en-US" altLang="ja-JP" u="sng"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JASSO</a:t>
            </a:r>
            <a:r>
              <a:rPr lang="ja-JP" altLang="en-US" dirty="0">
                <a:latin typeface="UD デジタル 教科書体 NP-R" panose="02020400000000000000" pitchFamily="18" charset="-128"/>
                <a:ea typeface="UD デジタル 教科書体 NP-R" panose="02020400000000000000" pitchFamily="18" charset="-128"/>
              </a:rPr>
              <a:t>奨学金申請書</a:t>
            </a:r>
            <a:endParaRPr kumimoji="1"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・成績証明書</a:t>
            </a:r>
            <a:r>
              <a:rPr lang="ja-JP" altLang="en-US" u="sng" dirty="0">
                <a:latin typeface="UD デジタル 教科書体 NP-R" panose="02020400000000000000" pitchFamily="18" charset="-128"/>
                <a:ea typeface="UD デジタル 教科書体 NP-R" panose="02020400000000000000" pitchFamily="18" charset="-128"/>
              </a:rPr>
              <a:t>原本</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sz="1100" dirty="0">
                <a:latin typeface="UD デジタル 教科書体 NP-R" panose="02020400000000000000" pitchFamily="18" charset="-128"/>
                <a:ea typeface="UD デジタル 教科書体 NP-R" panose="02020400000000000000" pitchFamily="18" charset="-128"/>
              </a:rPr>
              <a:t>※1</a:t>
            </a:r>
            <a:r>
              <a:rPr lang="ja-JP" altLang="en-US" sz="1100" dirty="0">
                <a:latin typeface="UD デジタル 教科書体 NP-R" panose="02020400000000000000" pitchFamily="18" charset="-128"/>
                <a:ea typeface="UD デジタル 教科書体 NP-R" panose="02020400000000000000" pitchFamily="18" charset="-128"/>
              </a:rPr>
              <a:t>年生不要</a:t>
            </a:r>
            <a:endParaRPr lang="en-US" altLang="ja-JP" sz="1100"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経済状況証明書</a:t>
            </a:r>
            <a:endParaRPr lang="en-US" altLang="ja-JP"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・奨学金申請理由書</a:t>
            </a:r>
            <a:endParaRPr kumimoji="1" lang="en-US" altLang="ja-JP" dirty="0">
              <a:latin typeface="UD デジタル 教科書体 NP-R" panose="02020400000000000000" pitchFamily="18" charset="-128"/>
              <a:ea typeface="UD デジタル 教科書体 NP-R" panose="02020400000000000000" pitchFamily="18" charset="-128"/>
            </a:endParaRPr>
          </a:p>
          <a:p>
            <a:r>
              <a:rPr lang="ja-JP" altLang="en-US"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年収</a:t>
            </a:r>
            <a:r>
              <a:rPr lang="en-US" altLang="ja-JP" sz="1400" dirty="0">
                <a:latin typeface="UD デジタル 教科書体 NP-R" panose="02020400000000000000" pitchFamily="18" charset="-128"/>
                <a:ea typeface="UD デジタル 教科書体 NP-R" panose="02020400000000000000" pitchFamily="18" charset="-128"/>
              </a:rPr>
              <a:t>907</a:t>
            </a:r>
            <a:r>
              <a:rPr lang="ja-JP" altLang="en-US" sz="1400" dirty="0">
                <a:latin typeface="UD デジタル 教科書体 NP-R" panose="02020400000000000000" pitchFamily="18" charset="-128"/>
                <a:ea typeface="UD デジタル 教科書体 NP-R" panose="02020400000000000000" pitchFamily="18" charset="-128"/>
              </a:rPr>
              <a:t>万円以上の場合</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28" name="四角形: 角を丸くする 27">
            <a:extLst>
              <a:ext uri="{FF2B5EF4-FFF2-40B4-BE49-F238E27FC236}">
                <a16:creationId xmlns:a16="http://schemas.microsoft.com/office/drawing/2014/main" id="{9CD78FD8-716F-4886-90DC-2144C59162FE}"/>
              </a:ext>
            </a:extLst>
          </p:cNvPr>
          <p:cNvSpPr/>
          <p:nvPr/>
        </p:nvSpPr>
        <p:spPr>
          <a:xfrm>
            <a:off x="6338174" y="4742533"/>
            <a:ext cx="3020696" cy="358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latin typeface="UD デジタル 教科書体 NP-R" panose="02020400000000000000" pitchFamily="18" charset="-128"/>
                <a:ea typeface="UD デジタル 教科書体 NP-R" panose="02020400000000000000" pitchFamily="18" charset="-128"/>
              </a:rPr>
              <a:t>結果発表</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32" name="矢印: 五方向 31">
            <a:extLst>
              <a:ext uri="{FF2B5EF4-FFF2-40B4-BE49-F238E27FC236}">
                <a16:creationId xmlns:a16="http://schemas.microsoft.com/office/drawing/2014/main" id="{7D37798C-0634-4AC8-AD8C-5CE58CF23297}"/>
              </a:ext>
            </a:extLst>
          </p:cNvPr>
          <p:cNvSpPr/>
          <p:nvPr/>
        </p:nvSpPr>
        <p:spPr>
          <a:xfrm>
            <a:off x="5732373" y="2084918"/>
            <a:ext cx="1198170" cy="324766"/>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p>
        </p:txBody>
      </p:sp>
      <p:sp>
        <p:nvSpPr>
          <p:cNvPr id="33" name="矢印: 山形 32">
            <a:extLst>
              <a:ext uri="{FF2B5EF4-FFF2-40B4-BE49-F238E27FC236}">
                <a16:creationId xmlns:a16="http://schemas.microsoft.com/office/drawing/2014/main" id="{3FEB92CA-9EC3-4E56-9659-B6C61E2849F4}"/>
              </a:ext>
            </a:extLst>
          </p:cNvPr>
          <p:cNvSpPr/>
          <p:nvPr/>
        </p:nvSpPr>
        <p:spPr>
          <a:xfrm>
            <a:off x="6962884" y="2085964"/>
            <a:ext cx="237397" cy="322674"/>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solidFill>
                <a:schemeClr val="tx1"/>
              </a:solidFill>
            </a:endParaRPr>
          </a:p>
        </p:txBody>
      </p:sp>
      <p:sp>
        <p:nvSpPr>
          <p:cNvPr id="35" name="矢印: 山形 34">
            <a:extLst>
              <a:ext uri="{FF2B5EF4-FFF2-40B4-BE49-F238E27FC236}">
                <a16:creationId xmlns:a16="http://schemas.microsoft.com/office/drawing/2014/main" id="{6262D5E2-7B5E-4D9D-869F-7AEF70E03541}"/>
              </a:ext>
            </a:extLst>
          </p:cNvPr>
          <p:cNvSpPr/>
          <p:nvPr/>
        </p:nvSpPr>
        <p:spPr>
          <a:xfrm>
            <a:off x="7195614" y="2083398"/>
            <a:ext cx="237397" cy="322674"/>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dirty="0">
              <a:solidFill>
                <a:schemeClr val="tx1"/>
              </a:solidFill>
            </a:endParaRPr>
          </a:p>
        </p:txBody>
      </p:sp>
      <p:sp>
        <p:nvSpPr>
          <p:cNvPr id="3" name="吹き出し: 円形 2">
            <a:extLst>
              <a:ext uri="{FF2B5EF4-FFF2-40B4-BE49-F238E27FC236}">
                <a16:creationId xmlns:a16="http://schemas.microsoft.com/office/drawing/2014/main" id="{B82D9263-B7AF-4182-972E-1FEA7F647E94}"/>
              </a:ext>
            </a:extLst>
          </p:cNvPr>
          <p:cNvSpPr/>
          <p:nvPr/>
        </p:nvSpPr>
        <p:spPr>
          <a:xfrm>
            <a:off x="-93222" y="4808170"/>
            <a:ext cx="2722830" cy="1508136"/>
          </a:xfrm>
          <a:prstGeom prst="wedgeEllipseCallout">
            <a:avLst>
              <a:gd name="adj1" fmla="val 30242"/>
              <a:gd name="adj2" fmla="val -62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err="1"/>
              <a:t>Plone</a:t>
            </a:r>
            <a:r>
              <a:rPr kumimoji="1" lang="ja-JP" altLang="en-US" sz="1600" dirty="0"/>
              <a:t>でのプログラム申込みは、本学奨学金への申請も兼ねています</a:t>
            </a:r>
          </a:p>
        </p:txBody>
      </p:sp>
    </p:spTree>
    <p:extLst>
      <p:ext uri="{BB962C8B-B14F-4D97-AF65-F5344CB8AC3E}">
        <p14:creationId xmlns:p14="http://schemas.microsoft.com/office/powerpoint/2010/main" val="2482728748"/>
      </p:ext>
    </p:extLst>
  </p:cSld>
  <p:clrMapOvr>
    <a:masterClrMapping/>
  </p:clrMapOvr>
  <p:transition/>
</p:sld>
</file>

<file path=ppt/theme/theme1.xml><?xml version="1.0" encoding="utf-8"?>
<a:theme xmlns:a="http://schemas.openxmlformats.org/drawingml/2006/main" name="パーセル">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TM10001115[[fn=パーセル]]</Template>
  <TotalTime>1187</TotalTime>
  <Words>653</Words>
  <Application>Microsoft Office PowerPoint</Application>
  <PresentationFormat>ワイド画面</PresentationFormat>
  <Paragraphs>148</Paragraphs>
  <Slides>19</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HGP創英角ﾎﾟｯﾌﾟ体</vt:lpstr>
      <vt:lpstr>HGS創英角ﾎﾟｯﾌﾟ体</vt:lpstr>
      <vt:lpstr>UD デジタル 教科書体 N-B</vt:lpstr>
      <vt:lpstr>UD デジタル 教科書体 NK-R</vt:lpstr>
      <vt:lpstr>UD デジタル 教科書体 NP-R</vt:lpstr>
      <vt:lpstr>富士ポップＰ</vt:lpstr>
      <vt:lpstr>游ゴシック</vt:lpstr>
      <vt:lpstr>Arial</vt:lpstr>
      <vt:lpstr>Gill Sans MT</vt:lpstr>
      <vt:lpstr>Verdana</vt:lpstr>
      <vt:lpstr>Wingdings 2</vt:lpstr>
      <vt:lpstr>パーセル</vt:lpstr>
      <vt:lpstr>TECHNISCHE UNIVERSITÄT WIEN 情報系 夏季短期研修</vt:lpstr>
      <vt:lpstr>Agenda</vt:lpstr>
      <vt:lpstr>プログラム概要</vt:lpstr>
      <vt:lpstr>プログラム概要</vt:lpstr>
      <vt:lpstr>プログラム概要</vt:lpstr>
      <vt:lpstr>奨学金について</vt:lpstr>
      <vt:lpstr>申込みと今後の流れ</vt:lpstr>
      <vt:lpstr>申込みについて</vt:lpstr>
      <vt:lpstr>申込みと今後の流れ</vt:lpstr>
      <vt:lpstr>パスポートの取得</vt:lpstr>
      <vt:lpstr>申込み後の流れ</vt:lpstr>
      <vt:lpstr>事前研修の日程</vt:lpstr>
      <vt:lpstr>短期留学はこんな方におすすめ！</vt:lpstr>
      <vt:lpstr>短期留学経験者の声</vt:lpstr>
      <vt:lpstr>イチロー選手の引退会見</vt:lpstr>
      <vt:lpstr>“いま”しかできない、留学</vt:lpstr>
      <vt:lpstr>5. 相談窓口</vt:lpstr>
      <vt:lpstr>相談窓口</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TECHNISCHE UNIVERSITÄT WIEN 情報系 夏季短期研修</dc:title>
  <dc:creator>鈴木 芽以</dc:creator>
  <cp:lastModifiedBy>鈴木 芽以</cp:lastModifiedBy>
  <cp:revision>13</cp:revision>
  <dcterms:created xsi:type="dcterms:W3CDTF">2019-05-28T05:11:31Z</dcterms:created>
  <dcterms:modified xsi:type="dcterms:W3CDTF">2019-05-29T05:09:01Z</dcterms:modified>
</cp:coreProperties>
</file>