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0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4B768-7244-4945-8B87-946E55D972B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DD7F-3E5E-446C-9E65-DC56E9B2B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255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35DD7F-3E5E-446C-9E65-DC56E9B2B64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349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60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43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85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06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54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27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95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765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31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05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3F9EF-A27A-4DD9-AC60-577BD560C916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46542-57BD-4891-856D-B9A5DDC6A9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7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f.ocha.ac.jp/gec-out/news/d007107.html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crdeg.cf.ocha.ac.jp/ocha2/Plone/4clxju/2019summ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5.png"/><Relationship Id="rId5" Type="http://schemas.openxmlformats.org/officeDocument/2006/relationships/hyperlink" Target="mailto:info-ipo@cc.ocha.ac.jp" TargetMode="External"/><Relationship Id="rId10" Type="http://schemas.openxmlformats.org/officeDocument/2006/relationships/image" Target="../media/image4.png"/><Relationship Id="rId4" Type="http://schemas.microsoft.com/office/2007/relationships/hdphoto" Target="../media/hdphoto1.wdp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 trans="3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53" y="188640"/>
            <a:ext cx="1681512" cy="13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1" y="260648"/>
            <a:ext cx="8207360" cy="1584175"/>
          </a:xfrm>
        </p:spPr>
        <p:txBody>
          <a:bodyPr>
            <a:normAutofit/>
          </a:bodyPr>
          <a:lstStyle/>
          <a:p>
            <a:r>
              <a:rPr lang="en-US" altLang="ja-JP" dirty="0"/>
              <a:t>TECHNISCHE UNIVERSITÄT WIEN</a:t>
            </a:r>
            <a:br>
              <a:rPr lang="en-US" altLang="ja-JP" dirty="0"/>
            </a:br>
            <a:r>
              <a:rPr lang="ja-JP" altLang="en-US" sz="4000" dirty="0"/>
              <a:t>情報系夏季短期研修　参加者募集！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1787" y="1844824"/>
            <a:ext cx="8669800" cy="1800200"/>
          </a:xfrm>
        </p:spPr>
        <p:txBody>
          <a:bodyPr>
            <a:noAutofit/>
          </a:bodyPr>
          <a:lstStyle/>
          <a:p>
            <a:pPr algn="l"/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研修</a:t>
            </a:r>
            <a:r>
              <a:rPr lang="zh-TW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主催機関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INNES Institute Vienna</a:t>
            </a:r>
          </a:p>
          <a:p>
            <a:pPr algn="l"/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研修場所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ウィーン工科大学（オーストリア）</a:t>
            </a:r>
            <a:endParaRPr lang="en-US" altLang="ja-JP" sz="1400" b="1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l"/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プログラム費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約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40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万円（</a:t>
            </a:r>
            <a:r>
              <a:rPr lang="ja-JP" altLang="en-US" sz="10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研修費、渡航費、宿泊費、現地での空港送迎費を含む。　</a:t>
            </a:r>
            <a:endParaRPr lang="en-US" altLang="ja-JP" sz="1000" b="1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l"/>
            <a:r>
              <a:rPr lang="en-US" altLang="ja-JP" sz="10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                             </a:t>
            </a:r>
            <a:r>
              <a:rPr lang="ja-JP" altLang="en-US" sz="10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  但し、日本国内の移動費用、パスポート取得費用、保険料、現地通学交通費、</a:t>
            </a:r>
            <a:endParaRPr lang="en-US" altLang="ja-JP" sz="1000" b="1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l"/>
            <a:r>
              <a:rPr lang="ja-JP" altLang="en-US" sz="10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　　　　  食費や通信費などの個人的費用、</a:t>
            </a:r>
            <a:r>
              <a:rPr lang="en-US" altLang="ja-JP" sz="10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VISA</a:t>
            </a:r>
            <a:r>
              <a:rPr lang="ja-JP" altLang="en-US" sz="10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申請料などは含まず）</a:t>
            </a:r>
            <a:b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（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JASSO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7~8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万円＋本学奨学金　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5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万円併用申請可） </a:t>
            </a:r>
            <a:endParaRPr lang="en-US" altLang="ja-JP" sz="1400" b="1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l"/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【</a:t>
            </a:r>
            <a:r>
              <a:rPr lang="zh-TW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研修期間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</a:t>
            </a:r>
            <a:r>
              <a:rPr lang="en-US" altLang="zh-TW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2019</a:t>
            </a:r>
            <a:r>
              <a:rPr lang="zh-TW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9</a:t>
            </a:r>
            <a:r>
              <a:rPr lang="zh-TW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2</a:t>
            </a:r>
            <a:r>
              <a:rPr lang="zh-TW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日（月）～</a:t>
            </a:r>
            <a:r>
              <a:rPr lang="en-US" altLang="zh-TW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9</a:t>
            </a:r>
            <a:r>
              <a:rPr lang="zh-TW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13</a:t>
            </a:r>
            <a:r>
              <a:rPr lang="zh-TW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日（金）</a:t>
            </a:r>
            <a:endParaRPr lang="en-US" altLang="zh-TW" sz="1400" b="1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l"/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内容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】	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</a:t>
            </a:r>
            <a:r>
              <a:rPr lang="en-US" altLang="ja-JP" sz="1400" b="1" dirty="0" err="1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IoT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-</a:t>
            </a:r>
            <a:r>
              <a:rPr lang="en-US" altLang="ja-JP" sz="1400" b="1" dirty="0" err="1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BigData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-Cloud-Security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の４つの基礎言語に関する集中プログラム</a:t>
            </a:r>
            <a:endParaRPr lang="en-US" altLang="ja-JP" sz="1400" b="1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3350" y="5858688"/>
            <a:ext cx="83529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問合わせ先：</a:t>
            </a:r>
            <a:endParaRPr kumimoji="1" lang="en-US" altLang="ja-JP" sz="1400" b="1" dirty="0"/>
          </a:p>
          <a:p>
            <a:r>
              <a:rPr lang="en-US" altLang="ja-JP" sz="1400" b="1" dirty="0"/>
              <a:t>  </a:t>
            </a:r>
            <a:r>
              <a:rPr kumimoji="1" lang="ja-JP" altLang="en-US" sz="1400" b="1" dirty="0"/>
              <a:t>お茶の水女子大学　国際教育センター</a:t>
            </a:r>
            <a:r>
              <a:rPr kumimoji="1" lang="en-US" altLang="ja-JP" sz="1400" b="1" dirty="0"/>
              <a:t>【</a:t>
            </a:r>
            <a:r>
              <a:rPr kumimoji="1" lang="ja-JP" altLang="en-US" sz="1400" b="1" dirty="0"/>
              <a:t>留学派遣</a:t>
            </a:r>
            <a:r>
              <a:rPr kumimoji="1" lang="en-US" altLang="ja-JP" sz="1400" b="1" dirty="0"/>
              <a:t>】</a:t>
            </a:r>
            <a:r>
              <a:rPr kumimoji="1" lang="ja-JP" altLang="en-US" sz="1400" b="1" dirty="0"/>
              <a:t>　　</a:t>
            </a:r>
            <a:r>
              <a:rPr lang="ja-JP" altLang="en-US" sz="1400" b="1" dirty="0"/>
              <a:t>（国際交流留学生プラザ</a:t>
            </a:r>
            <a:r>
              <a:rPr lang="en-US" altLang="ja-JP" sz="1400" b="1" dirty="0"/>
              <a:t>102</a:t>
            </a:r>
            <a:r>
              <a:rPr lang="ja-JP" altLang="en-US" sz="1400" b="1" dirty="0"/>
              <a:t>）</a:t>
            </a:r>
            <a:endParaRPr lang="en-US" altLang="ja-JP" sz="1400" b="1" dirty="0"/>
          </a:p>
          <a:p>
            <a:r>
              <a:rPr kumimoji="1" lang="en-US" altLang="ja-JP" sz="1400" b="1" dirty="0"/>
              <a:t>  Email: </a:t>
            </a:r>
            <a:r>
              <a:rPr kumimoji="1" lang="en-US" altLang="ja-JP" sz="1400" b="1" dirty="0">
                <a:hlinkClick r:id="rId5"/>
              </a:rPr>
              <a:t>info-ipo@cc.ocha.ac.jp</a:t>
            </a:r>
            <a:r>
              <a:rPr kumimoji="1" lang="ja-JP" altLang="en-US" sz="1400" b="1" dirty="0"/>
              <a:t>　</a:t>
            </a:r>
            <a:r>
              <a:rPr kumimoji="1" lang="en-US" altLang="ja-JP" sz="1400" b="1" dirty="0"/>
              <a:t>/</a:t>
            </a:r>
            <a:r>
              <a:rPr kumimoji="1" lang="ja-JP" altLang="en-US" sz="1400" b="1" dirty="0"/>
              <a:t>　</a:t>
            </a:r>
            <a:r>
              <a:rPr lang="en-US" altLang="ja-JP" sz="1400" b="1" dirty="0"/>
              <a:t>  Tel &amp; Fax: 03-5978-5913</a:t>
            </a:r>
            <a:endParaRPr kumimoji="1" lang="ja-JP" altLang="en-US" sz="1400" b="1" dirty="0"/>
          </a:p>
        </p:txBody>
      </p:sp>
      <p:pic>
        <p:nvPicPr>
          <p:cNvPr id="1028" name="Picture 4" descr="http://www.innesvienna.net/Theme/img/vienna/stephansdormroo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48" y="4465506"/>
            <a:ext cx="1947488" cy="11795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195736" y="3834728"/>
            <a:ext cx="6700016" cy="1261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★申込方法：</a:t>
            </a:r>
            <a:br>
              <a:rPr lang="en-US" altLang="ja-JP" sz="1200" b="1" dirty="0"/>
            </a:br>
            <a:r>
              <a:rPr lang="ja-JP" altLang="en-US" sz="1200" b="1" dirty="0"/>
              <a:t>　</a:t>
            </a:r>
            <a:r>
              <a:rPr lang="en-US" altLang="ja-JP" sz="1200" b="1" dirty="0" err="1"/>
              <a:t>Plone</a:t>
            </a:r>
            <a:r>
              <a:rPr lang="ja-JP" altLang="en-US" sz="1200" b="1" dirty="0"/>
              <a:t>でプログラムへの申し込みを受け付けています。</a:t>
            </a:r>
            <a:br>
              <a:rPr lang="en-US" altLang="ja-JP" sz="1200" b="1" dirty="0"/>
            </a:br>
            <a:r>
              <a:rPr lang="ja-JP" altLang="en-US" sz="1200" b="1" dirty="0"/>
              <a:t>　</a:t>
            </a:r>
            <a:r>
              <a:rPr lang="en-US" altLang="ja-JP" sz="1200" b="1" dirty="0">
                <a:hlinkClick r:id="rId7"/>
              </a:rPr>
              <a:t>https://crdeg.cf.ocha.ac.jp/ocha2/Plone/4clxju/2019summer</a:t>
            </a:r>
            <a:endParaRPr lang="en-US" altLang="ja-JP" sz="1200" b="1" dirty="0"/>
          </a:p>
          <a:p>
            <a:endParaRPr lang="en-US" altLang="ja-JP" sz="1200" b="1" dirty="0"/>
          </a:p>
          <a:p>
            <a:r>
              <a:rPr lang="ja-JP" altLang="en-US" sz="1600" b="1" u="sng" dirty="0"/>
              <a:t>★申込締め切り　</a:t>
            </a:r>
            <a:r>
              <a:rPr lang="en-US" altLang="ja-JP" sz="1600" b="1" u="sng" dirty="0">
                <a:solidFill>
                  <a:srgbClr val="FF0000"/>
                </a:solidFill>
              </a:rPr>
              <a:t>2019</a:t>
            </a:r>
            <a:r>
              <a:rPr lang="ja-JP" altLang="ja-JP" sz="1600" b="1" u="sng" dirty="0">
                <a:solidFill>
                  <a:srgbClr val="FF0000"/>
                </a:solidFill>
              </a:rPr>
              <a:t>年</a:t>
            </a:r>
            <a:r>
              <a:rPr lang="en-US" altLang="ja-JP" sz="1600" b="1" u="sng" dirty="0">
                <a:solidFill>
                  <a:srgbClr val="FF0000"/>
                </a:solidFill>
              </a:rPr>
              <a:t>6</a:t>
            </a:r>
            <a:r>
              <a:rPr lang="ja-JP" altLang="ja-JP" sz="1600" b="1" u="sng" dirty="0">
                <a:solidFill>
                  <a:srgbClr val="FF0000"/>
                </a:solidFill>
              </a:rPr>
              <a:t>月</a:t>
            </a:r>
            <a:r>
              <a:rPr lang="en-US" altLang="ja-JP" sz="1600" b="1" u="sng" dirty="0">
                <a:solidFill>
                  <a:srgbClr val="FF0000"/>
                </a:solidFill>
              </a:rPr>
              <a:t>17</a:t>
            </a:r>
            <a:r>
              <a:rPr lang="ja-JP" altLang="ja-JP" sz="1600" b="1" u="sng" dirty="0">
                <a:solidFill>
                  <a:srgbClr val="FF0000"/>
                </a:solidFill>
              </a:rPr>
              <a:t>日（</a:t>
            </a:r>
            <a:r>
              <a:rPr lang="ja-JP" altLang="en-US" sz="1600" b="1" u="sng" dirty="0">
                <a:solidFill>
                  <a:srgbClr val="FF0000"/>
                </a:solidFill>
              </a:rPr>
              <a:t>月</a:t>
            </a:r>
            <a:r>
              <a:rPr lang="ja-JP" altLang="ja-JP" sz="1600" b="1" u="sng" dirty="0">
                <a:solidFill>
                  <a:srgbClr val="FF0000"/>
                </a:solidFill>
              </a:rPr>
              <a:t>）</a:t>
            </a:r>
            <a:r>
              <a:rPr lang="en-US" altLang="ja-JP" sz="1600" b="1" u="sng" dirty="0">
                <a:solidFill>
                  <a:srgbClr val="FF0000"/>
                </a:solidFill>
              </a:rPr>
              <a:t>17:00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r>
              <a:rPr kumimoji="1" lang="ja-JP" altLang="en-US" sz="1200" b="1" dirty="0"/>
              <a:t>　</a:t>
            </a:r>
            <a:r>
              <a:rPr lang="en-US" altLang="ja-JP" sz="1200" b="1" dirty="0">
                <a:hlinkClick r:id="rId8"/>
              </a:rPr>
              <a:t>http://www.cf.ocha.ac.jp/gec-out/news/d007107.html</a:t>
            </a:r>
            <a:endParaRPr lang="en-US" altLang="ja-JP" sz="12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53952" y="5160539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国際教育センター</a:t>
            </a:r>
            <a:r>
              <a:rPr kumimoji="1" lang="en-US" altLang="ja-JP" sz="1000" dirty="0"/>
              <a:t>HP</a:t>
            </a:r>
            <a:endParaRPr kumimoji="1" lang="ja-JP" altLang="en-US" sz="1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70253" y="5128081"/>
            <a:ext cx="652995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/>
              <a:t>※</a:t>
            </a:r>
            <a:r>
              <a:rPr lang="ja-JP" altLang="en-US" sz="1100" b="1" dirty="0"/>
              <a:t>申込みの必要書類の詳細は、国際教育センター</a:t>
            </a:r>
            <a:r>
              <a:rPr lang="en-US" altLang="ja-JP" sz="1100" b="1" dirty="0"/>
              <a:t>HP</a:t>
            </a:r>
            <a:r>
              <a:rPr lang="ja-JP" altLang="en-US" sz="1100" b="1" dirty="0"/>
              <a:t>からご覧いただけます。</a:t>
            </a:r>
            <a:endParaRPr lang="en-US" altLang="ja-JP" sz="1100" b="1" dirty="0"/>
          </a:p>
          <a:p>
            <a:r>
              <a:rPr lang="en-US" altLang="ja-JP" sz="1100" b="1" dirty="0"/>
              <a:t>※JASSO</a:t>
            </a:r>
            <a:r>
              <a:rPr lang="ja-JP" altLang="en-US" sz="1100" b="1" dirty="0"/>
              <a:t>奨学金の申込締切も</a:t>
            </a:r>
            <a:r>
              <a:rPr lang="en-US" altLang="ja-JP" sz="1100" b="1" dirty="0"/>
              <a:t>6</a:t>
            </a:r>
            <a:r>
              <a:rPr lang="ja-JP" altLang="en-US" sz="1100" b="1" dirty="0"/>
              <a:t>月</a:t>
            </a:r>
            <a:r>
              <a:rPr lang="en-US" altLang="ja-JP" sz="1100" b="1" dirty="0"/>
              <a:t>17</a:t>
            </a:r>
            <a:r>
              <a:rPr lang="ja-JP" altLang="en-US" sz="1100" b="1" dirty="0"/>
              <a:t>日</a:t>
            </a:r>
            <a:r>
              <a:rPr lang="en-US" altLang="ja-JP" sz="1100" b="1" dirty="0"/>
              <a:t>17</a:t>
            </a:r>
            <a:r>
              <a:rPr lang="ja-JP" altLang="en-US" sz="1100" b="1" dirty="0"/>
              <a:t>時まで、書類の提出先は国際課です。</a:t>
            </a:r>
            <a:endParaRPr lang="en-US" altLang="ja-JP" sz="1100" b="1" dirty="0"/>
          </a:p>
          <a:p>
            <a:r>
              <a:rPr lang="ja-JP" altLang="en-US" sz="1100" b="1" dirty="0"/>
              <a:t>　 詳しくは国際教育センター</a:t>
            </a:r>
            <a:r>
              <a:rPr lang="en-US" altLang="ja-JP" sz="1100" b="1" dirty="0"/>
              <a:t>HP</a:t>
            </a:r>
            <a:r>
              <a:rPr lang="ja-JP" altLang="en-US" sz="1100" b="1" dirty="0"/>
              <a:t>をご確認ください。</a:t>
            </a:r>
            <a:endParaRPr lang="en-US" altLang="ja-JP" sz="1100" b="1" dirty="0"/>
          </a:p>
        </p:txBody>
      </p:sp>
      <p:pic>
        <p:nvPicPr>
          <p:cNvPr id="10" name="Picture 2" descr="\\GEC\Haken\20. 短期研修\理系短期研修\2017\ウィーン工科大学\thumb5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844824"/>
            <a:ext cx="2088232" cy="13887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74C60ADC-3577-49B2-AED0-2C86DB8CC8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344" y="4117524"/>
            <a:ext cx="889368" cy="889368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7FD1B13-72D0-4E78-8A1D-525F33A64944}"/>
              </a:ext>
            </a:extLst>
          </p:cNvPr>
          <p:cNvSpPr txBox="1"/>
          <p:nvPr/>
        </p:nvSpPr>
        <p:spPr>
          <a:xfrm>
            <a:off x="7418400" y="3894153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err="1"/>
              <a:t>Plone</a:t>
            </a:r>
            <a:r>
              <a:rPr kumimoji="1" lang="ja-JP" altLang="en-US" sz="1000" dirty="0"/>
              <a:t>申込みページ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B6DE207D-6C02-473E-832B-2D518B0090F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258" y="5478001"/>
            <a:ext cx="877453" cy="87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73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04963CBD-9DF5-4AFF-A1A7-58C95CC4D4C7}"/>
              </a:ext>
            </a:extLst>
          </p:cNvPr>
          <p:cNvSpPr txBox="1">
            <a:spLocks/>
          </p:cNvSpPr>
          <p:nvPr/>
        </p:nvSpPr>
        <p:spPr>
          <a:xfrm>
            <a:off x="707136" y="329497"/>
            <a:ext cx="7729728" cy="8292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プログラム概要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186CDC4-5F4F-4219-A2F8-05EF47491247}"/>
              </a:ext>
            </a:extLst>
          </p:cNvPr>
          <p:cNvSpPr txBox="1"/>
          <p:nvPr/>
        </p:nvSpPr>
        <p:spPr>
          <a:xfrm>
            <a:off x="1599901" y="1543149"/>
            <a:ext cx="6233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テーマ：</a:t>
            </a:r>
            <a:r>
              <a:rPr kumimoji="1" lang="en-US" altLang="ja-JP" dirty="0"/>
              <a:t>IoT</a:t>
            </a:r>
            <a:r>
              <a:rPr kumimoji="1" lang="ja-JP" altLang="en-US" dirty="0"/>
              <a:t>とインターネットセキュリティ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キーワード：</a:t>
            </a:r>
            <a:r>
              <a:rPr kumimoji="1" lang="en-US" altLang="ja-JP" dirty="0"/>
              <a:t>IoT</a:t>
            </a:r>
            <a:r>
              <a:rPr kumimoji="1" lang="ja-JP" altLang="en-US" dirty="0"/>
              <a:t>、ビッグデータ、 </a:t>
            </a:r>
            <a:r>
              <a:rPr kumimoji="1" lang="en-US" altLang="ja-JP" dirty="0"/>
              <a:t>Cloud</a:t>
            </a:r>
            <a:r>
              <a:rPr kumimoji="1" lang="ja-JP" altLang="en-US" dirty="0"/>
              <a:t>、セキュリティ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6F270F-ED07-49D7-81DF-280A037B42A0}"/>
              </a:ext>
            </a:extLst>
          </p:cNvPr>
          <p:cNvSpPr txBox="1"/>
          <p:nvPr/>
        </p:nvSpPr>
        <p:spPr>
          <a:xfrm>
            <a:off x="1259632" y="2492896"/>
            <a:ext cx="6217279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u="sng" dirty="0"/>
              <a:t>9</a:t>
            </a:r>
            <a:r>
              <a:rPr kumimoji="1" lang="ja-JP" altLang="en-US" u="sng" dirty="0"/>
              <a:t>：</a:t>
            </a:r>
            <a:r>
              <a:rPr kumimoji="1" lang="en-US" altLang="ja-JP" u="sng" dirty="0"/>
              <a:t>00</a:t>
            </a:r>
            <a:r>
              <a:rPr kumimoji="1" lang="ja-JP" altLang="en-US" u="sng" dirty="0"/>
              <a:t>～</a:t>
            </a:r>
            <a:r>
              <a:rPr kumimoji="1" lang="en-US" altLang="ja-JP" u="sng" dirty="0"/>
              <a:t>13</a:t>
            </a:r>
            <a:r>
              <a:rPr kumimoji="1" lang="ja-JP" altLang="en-US" u="sng" dirty="0"/>
              <a:t>：</a:t>
            </a:r>
            <a:r>
              <a:rPr kumimoji="1" lang="en-US" altLang="ja-JP" u="sng" dirty="0"/>
              <a:t>00</a:t>
            </a:r>
            <a:r>
              <a:rPr kumimoji="1" lang="ja-JP" altLang="en-US" u="sng" dirty="0"/>
              <a:t>のプログラム内容（仮）：</a:t>
            </a:r>
            <a:endParaRPr kumimoji="1" lang="en-US" altLang="ja-JP" u="sng" dirty="0"/>
          </a:p>
          <a:p>
            <a:r>
              <a:rPr kumimoji="1" lang="en-US" altLang="ja-JP" dirty="0"/>
              <a:t>Day1: </a:t>
            </a:r>
            <a:r>
              <a:rPr kumimoji="1" lang="ja-JP" altLang="en-US" dirty="0"/>
              <a:t> </a:t>
            </a:r>
            <a:r>
              <a:rPr kumimoji="1" lang="en-US" altLang="ja-JP" dirty="0"/>
              <a:t>IoT</a:t>
            </a:r>
            <a:r>
              <a:rPr kumimoji="1" lang="ja-JP" altLang="en-US" dirty="0"/>
              <a:t>講義</a:t>
            </a:r>
            <a:endParaRPr kumimoji="1" lang="en-US" altLang="ja-JP" dirty="0"/>
          </a:p>
          <a:p>
            <a:r>
              <a:rPr kumimoji="1" lang="en-US" altLang="ja-JP" dirty="0"/>
              <a:t>Day2:  Big Data</a:t>
            </a:r>
            <a:r>
              <a:rPr kumimoji="1" lang="ja-JP" altLang="en-US" dirty="0"/>
              <a:t>と分析論</a:t>
            </a:r>
            <a:endParaRPr kumimoji="1" lang="en-US" altLang="ja-JP" dirty="0"/>
          </a:p>
          <a:p>
            <a:r>
              <a:rPr kumimoji="1" lang="en-US" altLang="ja-JP" dirty="0"/>
              <a:t>Day3:  </a:t>
            </a:r>
            <a:r>
              <a:rPr kumimoji="1" lang="ja-JP" altLang="en-US" dirty="0"/>
              <a:t>安全性とセキュリティ</a:t>
            </a:r>
            <a:endParaRPr kumimoji="1" lang="en-US" altLang="ja-JP" dirty="0"/>
          </a:p>
          <a:p>
            <a:r>
              <a:rPr kumimoji="1" lang="en-US" altLang="ja-JP" dirty="0"/>
              <a:t>Day4:  IoT</a:t>
            </a:r>
            <a:r>
              <a:rPr kumimoji="1" lang="ja-JP" altLang="en-US" dirty="0"/>
              <a:t>とビッグデータ：プライバシーと国際法、規制について</a:t>
            </a:r>
            <a:endParaRPr kumimoji="1" lang="en-US" altLang="ja-JP" dirty="0"/>
          </a:p>
          <a:p>
            <a:r>
              <a:rPr kumimoji="1" lang="en-US" altLang="ja-JP" dirty="0"/>
              <a:t>Day5:  Smart Factoring &amp; </a:t>
            </a:r>
            <a:r>
              <a:rPr kumimoji="1" lang="en-US" altLang="ja-JP" dirty="0" err="1"/>
              <a:t>IIoT</a:t>
            </a:r>
            <a:r>
              <a:rPr kumimoji="1" lang="en-US" altLang="ja-JP" dirty="0"/>
              <a:t> (</a:t>
            </a:r>
            <a:r>
              <a:rPr kumimoji="1" lang="ja-JP" altLang="en-US" dirty="0"/>
              <a:t>産業</a:t>
            </a:r>
            <a:r>
              <a:rPr kumimoji="1" lang="en-US" altLang="ja-JP" dirty="0"/>
              <a:t>IoT)</a:t>
            </a:r>
          </a:p>
          <a:p>
            <a:r>
              <a:rPr kumimoji="1" lang="en-US" altLang="ja-JP" dirty="0"/>
              <a:t>Day6:  Information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Security</a:t>
            </a:r>
            <a:r>
              <a:rPr kumimoji="1" lang="ja-JP" altLang="en-US" dirty="0"/>
              <a:t> </a:t>
            </a:r>
            <a:r>
              <a:rPr kumimoji="1" lang="en-US" altLang="ja-JP" dirty="0"/>
              <a:t>Management</a:t>
            </a:r>
            <a:r>
              <a:rPr kumimoji="1" lang="ja-JP" altLang="en-US" dirty="0"/>
              <a:t> </a:t>
            </a:r>
            <a:r>
              <a:rPr kumimoji="1" lang="en-US" altLang="ja-JP" dirty="0"/>
              <a:t>System</a:t>
            </a:r>
          </a:p>
          <a:p>
            <a:r>
              <a:rPr kumimoji="1" lang="ja-JP" altLang="en-US" dirty="0"/>
              <a:t>　　 　  リスクマネジメントやビジネスをテーマとした調査</a:t>
            </a:r>
            <a:endParaRPr kumimoji="1" lang="en-US" altLang="ja-JP" dirty="0"/>
          </a:p>
          <a:p>
            <a:r>
              <a:rPr kumimoji="1" lang="en-US" altLang="ja-JP" dirty="0"/>
              <a:t>Day7: </a:t>
            </a:r>
            <a:r>
              <a:rPr kumimoji="1" lang="ja-JP" altLang="en-US" dirty="0"/>
              <a:t> ワークショップ：安全なデバイスの構築方法</a:t>
            </a:r>
            <a:endParaRPr kumimoji="1" lang="en-US" altLang="ja-JP" dirty="0"/>
          </a:p>
          <a:p>
            <a:r>
              <a:rPr kumimoji="1" lang="en-US" altLang="ja-JP" dirty="0"/>
              <a:t>Day8:  </a:t>
            </a:r>
            <a:r>
              <a:rPr kumimoji="1" lang="ja-JP" altLang="en-US" dirty="0"/>
              <a:t>実用されている</a:t>
            </a:r>
            <a:r>
              <a:rPr kumimoji="1" lang="en-US" altLang="ja-JP" dirty="0"/>
              <a:t>IoT</a:t>
            </a:r>
            <a:r>
              <a:rPr kumimoji="1" lang="ja-JP" altLang="en-US" dirty="0"/>
              <a:t>デバイスを用いたグループワーク</a:t>
            </a:r>
            <a:endParaRPr kumimoji="1" lang="en-US" altLang="ja-JP" dirty="0"/>
          </a:p>
          <a:p>
            <a:r>
              <a:rPr kumimoji="1" lang="en-US" altLang="ja-JP" dirty="0"/>
              <a:t>Day9:  </a:t>
            </a:r>
            <a:r>
              <a:rPr kumimoji="1" lang="ja-JP" altLang="en-US" dirty="0"/>
              <a:t>ウィーンの</a:t>
            </a:r>
            <a:r>
              <a:rPr kumimoji="1" lang="en-US" altLang="ja-JP" dirty="0"/>
              <a:t>IoT</a:t>
            </a:r>
            <a:r>
              <a:rPr kumimoji="1" lang="ja-JP" altLang="en-US" dirty="0"/>
              <a:t>ラボ訪問</a:t>
            </a:r>
            <a:endParaRPr kumimoji="1" lang="en-US" altLang="ja-JP" dirty="0"/>
          </a:p>
          <a:p>
            <a:r>
              <a:rPr kumimoji="1" lang="en-US" altLang="ja-JP" dirty="0"/>
              <a:t>Day10: </a:t>
            </a:r>
            <a:r>
              <a:rPr kumimoji="1" lang="ja-JP" altLang="en-US" dirty="0"/>
              <a:t>総論－デジタル社会への示唆と未来へのソリューション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80198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141</Words>
  <Application>Microsoft Office PowerPoint</Application>
  <PresentationFormat>画面に合わせる (4:3)</PresentationFormat>
  <Paragraphs>36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 P丸ゴシック体M</vt:lpstr>
      <vt:lpstr>游ゴシック</vt:lpstr>
      <vt:lpstr>Arial</vt:lpstr>
      <vt:lpstr>Calibri</vt:lpstr>
      <vt:lpstr>Office ​​テーマ</vt:lpstr>
      <vt:lpstr>TECHNISCHE UNIVERSITÄT WIEN 情報系夏季短期研修　参加者募集！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ウィーン工科大学 オーストリア 夏季短期プログラム説明会</dc:title>
  <dc:creator>Naoko Nagatsuka</dc:creator>
  <cp:lastModifiedBy>鈴木 芽以</cp:lastModifiedBy>
  <cp:revision>23</cp:revision>
  <cp:lastPrinted>2017-06-13T04:49:42Z</cp:lastPrinted>
  <dcterms:created xsi:type="dcterms:W3CDTF">2017-06-05T01:50:28Z</dcterms:created>
  <dcterms:modified xsi:type="dcterms:W3CDTF">2019-06-07T02:53:28Z</dcterms:modified>
</cp:coreProperties>
</file>